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4" r:id="rId3"/>
    <p:sldId id="263" r:id="rId4"/>
    <p:sldId id="259" r:id="rId5"/>
    <p:sldId id="260" r:id="rId6"/>
    <p:sldId id="276" r:id="rId7"/>
    <p:sldId id="262" r:id="rId8"/>
    <p:sldId id="268" r:id="rId9"/>
    <p:sldId id="269" r:id="rId10"/>
    <p:sldId id="267" r:id="rId11"/>
    <p:sldId id="27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695" autoAdjust="0"/>
    <p:restoredTop sz="94660"/>
  </p:normalViewPr>
  <p:slideViewPr>
    <p:cSldViewPr snapToGrid="0">
      <p:cViewPr varScale="1">
        <p:scale>
          <a:sx n="77" d="100"/>
          <a:sy n="77" d="100"/>
        </p:scale>
        <p:origin x="12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2F52B-4B2C-422C-A511-F58946AB07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1F5115D-7272-4116-9634-AD6C3C7553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8AC6A2-1539-4063-B606-EF3CC6C14003}"/>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04BD54D0-519A-4504-9C35-420FBD05D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4CAB84-AD72-4C9A-ADFE-2C99B14724EB}"/>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561068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0AD86-5F9E-4BE7-95AD-A6CBB91646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D96064-E475-4CED-B6F9-1D54A171A3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C02E50-9600-446D-AC2A-F9FA8FBBC71F}"/>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E67631F7-26EF-4F5E-B1CD-0FD7A2E4CD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B2A4A-6735-4EDA-B915-43D7F43A7275}"/>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2902549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297F53-F72B-4DA3-81F0-81EC73182D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193F7B-5204-4F8C-BB62-86307E4584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6995F0-374F-443C-A0C7-AF187FDC9C5A}"/>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19783E8C-D946-45DF-80A0-25BC51326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0D1D1-E054-4045-BB6C-99F6ED9BC503}"/>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2066025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2C6D5-C8E2-417A-B5BB-15A2C17CDF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6000F9-9242-4CB9-9875-A1D9E08476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3B4B0-A550-4B2E-8212-A022884EF3BC}"/>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833F538A-E4A6-4382-8C6A-CFDBB8C39C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B7641-82D8-4B49-AE0B-A5EE2CA6E95B}"/>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1796471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42AA3-8B54-4C73-8F2B-3867CC60BF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BAA893-A7C4-4606-8C5A-4EBBA41C36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8AA93D-806F-4EF9-8C3E-8964A0633BF7}"/>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FC996787-10B2-405D-923E-DFE4133C95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39614D-B904-420A-B279-1B0A378A56E6}"/>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1870530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B0B93-C538-4D77-9799-B4F05B87A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FA1A47-0027-43CE-A03B-082634933E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609FDD-A855-47D6-9FD9-BC2D89F4DF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621622-FCDF-47FE-9B9A-72ACD56FBBC0}"/>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6" name="Footer Placeholder 5">
            <a:extLst>
              <a:ext uri="{FF2B5EF4-FFF2-40B4-BE49-F238E27FC236}">
                <a16:creationId xmlns:a16="http://schemas.microsoft.com/office/drawing/2014/main" id="{57A5CB89-5337-47A9-8B11-C5CED5DC2F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B5E7E5-2FA9-4E12-96F7-36701F84C00E}"/>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1777563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B545-1788-4E18-903D-F0D138FFC7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B13DC6-22CC-47E8-AE2F-E2EBC5CEC7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9124D9-53D6-41A6-832F-EC8FF90262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87A2AD-DC1F-4651-9650-E709760DE2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097E32-46E0-4141-9D25-A3AC23C3B0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361493-43A9-4713-BD11-3236C14CB70C}"/>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8" name="Footer Placeholder 7">
            <a:extLst>
              <a:ext uri="{FF2B5EF4-FFF2-40B4-BE49-F238E27FC236}">
                <a16:creationId xmlns:a16="http://schemas.microsoft.com/office/drawing/2014/main" id="{EB7FA531-3A82-4FA4-9CDD-70C5DD306D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816608-6E1F-4A08-AC6E-F0CD14662561}"/>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944753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40463-D5A2-4B9D-A62B-07035E03A0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4811BF-BE14-455C-AAF1-630B86262BD5}"/>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4" name="Footer Placeholder 3">
            <a:extLst>
              <a:ext uri="{FF2B5EF4-FFF2-40B4-BE49-F238E27FC236}">
                <a16:creationId xmlns:a16="http://schemas.microsoft.com/office/drawing/2014/main" id="{C841D186-E8B9-48BA-BAE6-7C9DFC3F1B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01833A-C612-42F1-9BBC-0D07F91A1DC8}"/>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2991961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9313FA-74FC-4D18-84D8-76852AFBF38F}"/>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3" name="Footer Placeholder 2">
            <a:extLst>
              <a:ext uri="{FF2B5EF4-FFF2-40B4-BE49-F238E27FC236}">
                <a16:creationId xmlns:a16="http://schemas.microsoft.com/office/drawing/2014/main" id="{5E2170A3-0AFA-42E6-B78F-83A6B1524B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ED37CA-D80F-474A-862D-21D98B841ABE}"/>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2513078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02F2C-5E34-4383-8484-511B78076D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4ED808-9DFE-4D03-B195-DCEE351D4D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5B5973-A0B3-40F5-AFA8-90D6F9E3E1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4883BF-9196-4B14-98C2-959CF7D3ABFD}"/>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6" name="Footer Placeholder 5">
            <a:extLst>
              <a:ext uri="{FF2B5EF4-FFF2-40B4-BE49-F238E27FC236}">
                <a16:creationId xmlns:a16="http://schemas.microsoft.com/office/drawing/2014/main" id="{7C2D78CA-47BF-42E3-B108-32790239B3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A6AEAE-26BD-417F-9AC2-FF8B8B1CB120}"/>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4021599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AC8A7-0C2E-4702-8AC0-16261578E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319A3E3-8771-4F7E-8733-63B2B34C2A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F9DD4D-CA8D-41DA-B414-C71CB9A105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8B2CFC-1400-46CD-AE33-737581AB04D3}"/>
              </a:ext>
            </a:extLst>
          </p:cNvPr>
          <p:cNvSpPr>
            <a:spLocks noGrp="1"/>
          </p:cNvSpPr>
          <p:nvPr>
            <p:ph type="dt" sz="half" idx="10"/>
          </p:nvPr>
        </p:nvSpPr>
        <p:spPr/>
        <p:txBody>
          <a:bodyPr/>
          <a:lstStyle/>
          <a:p>
            <a:fld id="{96E2198E-5580-404E-B37E-341DA88EDE1A}" type="datetimeFigureOut">
              <a:rPr lang="en-US" smtClean="0"/>
              <a:t>10/17/2023</a:t>
            </a:fld>
            <a:endParaRPr lang="en-US"/>
          </a:p>
        </p:txBody>
      </p:sp>
      <p:sp>
        <p:nvSpPr>
          <p:cNvPr id="6" name="Footer Placeholder 5">
            <a:extLst>
              <a:ext uri="{FF2B5EF4-FFF2-40B4-BE49-F238E27FC236}">
                <a16:creationId xmlns:a16="http://schemas.microsoft.com/office/drawing/2014/main" id="{24BFBC27-5F5B-4627-B264-D9492F8F3E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6575B8-3937-44DD-B861-C43F5B5F8FBC}"/>
              </a:ext>
            </a:extLst>
          </p:cNvPr>
          <p:cNvSpPr>
            <a:spLocks noGrp="1"/>
          </p:cNvSpPr>
          <p:nvPr>
            <p:ph type="sldNum" sz="quarter" idx="12"/>
          </p:nvPr>
        </p:nvSpPr>
        <p:spPr/>
        <p:txBody>
          <a:bodyPr/>
          <a:lstStyle/>
          <a:p>
            <a:fld id="{7FBD635D-495D-45DE-9A41-6134DDA15AD6}" type="slidenum">
              <a:rPr lang="en-US" smtClean="0"/>
              <a:t>‹#›</a:t>
            </a:fld>
            <a:endParaRPr lang="en-US"/>
          </a:p>
        </p:txBody>
      </p:sp>
    </p:spTree>
    <p:extLst>
      <p:ext uri="{BB962C8B-B14F-4D97-AF65-F5344CB8AC3E}">
        <p14:creationId xmlns:p14="http://schemas.microsoft.com/office/powerpoint/2010/main" val="3409511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2AAA92-04FE-4420-8747-6CD256D90C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4602E8-C4FF-4FD1-8FB7-385DDE6E58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CF9DFC-482B-4768-A7E0-29DED862A4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E2198E-5580-404E-B37E-341DA88EDE1A}" type="datetimeFigureOut">
              <a:rPr lang="en-US" smtClean="0"/>
              <a:t>10/17/2023</a:t>
            </a:fld>
            <a:endParaRPr lang="en-US"/>
          </a:p>
        </p:txBody>
      </p:sp>
      <p:sp>
        <p:nvSpPr>
          <p:cNvPr id="5" name="Footer Placeholder 4">
            <a:extLst>
              <a:ext uri="{FF2B5EF4-FFF2-40B4-BE49-F238E27FC236}">
                <a16:creationId xmlns:a16="http://schemas.microsoft.com/office/drawing/2014/main" id="{CF0527EF-3093-4EE5-A8ED-041261E9F1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31C488-7335-4671-BA43-364B8ACD4C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BD635D-495D-45DE-9A41-6134DDA15AD6}" type="slidenum">
              <a:rPr lang="en-US" smtClean="0"/>
              <a:t>‹#›</a:t>
            </a:fld>
            <a:endParaRPr lang="en-US"/>
          </a:p>
        </p:txBody>
      </p:sp>
    </p:spTree>
    <p:extLst>
      <p:ext uri="{BB962C8B-B14F-4D97-AF65-F5344CB8AC3E}">
        <p14:creationId xmlns:p14="http://schemas.microsoft.com/office/powerpoint/2010/main" val="35447241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500D3-7EA7-48FB-85DB-518E7266F796}"/>
              </a:ext>
            </a:extLst>
          </p:cNvPr>
          <p:cNvSpPr>
            <a:spLocks noGrp="1"/>
          </p:cNvSpPr>
          <p:nvPr>
            <p:ph type="ctrTitle"/>
          </p:nvPr>
        </p:nvSpPr>
        <p:spPr>
          <a:xfrm>
            <a:off x="1425678" y="1246391"/>
            <a:ext cx="9144000" cy="1122515"/>
          </a:xfrm>
        </p:spPr>
        <p:txBody>
          <a:bodyPr>
            <a:normAutofit/>
          </a:bodyPr>
          <a:lstStyle/>
          <a:p>
            <a:r>
              <a:rPr lang="en-US" b="1" dirty="0"/>
              <a:t>Tracking Multiple Objects</a:t>
            </a:r>
            <a:endParaRPr lang="en-US" sz="8000" b="1" dirty="0"/>
          </a:p>
        </p:txBody>
      </p:sp>
      <p:sp>
        <p:nvSpPr>
          <p:cNvPr id="3" name="Subtitle 2">
            <a:extLst>
              <a:ext uri="{FF2B5EF4-FFF2-40B4-BE49-F238E27FC236}">
                <a16:creationId xmlns:a16="http://schemas.microsoft.com/office/drawing/2014/main" id="{FFF7F897-2C7E-40B2-800D-A370D53F0220}"/>
              </a:ext>
            </a:extLst>
          </p:cNvPr>
          <p:cNvSpPr>
            <a:spLocks noGrp="1"/>
          </p:cNvSpPr>
          <p:nvPr>
            <p:ph type="subTitle" idx="1"/>
          </p:nvPr>
        </p:nvSpPr>
        <p:spPr>
          <a:xfrm>
            <a:off x="1425678" y="3323907"/>
            <a:ext cx="9144000" cy="1655762"/>
          </a:xfrm>
        </p:spPr>
        <p:txBody>
          <a:bodyPr>
            <a:normAutofit fontScale="92500" lnSpcReduction="10000"/>
          </a:bodyPr>
          <a:lstStyle/>
          <a:p>
            <a:r>
              <a:rPr lang="en-US" sz="3600" i="1" dirty="0"/>
              <a:t>Tom Zimmerman</a:t>
            </a:r>
          </a:p>
          <a:p>
            <a:r>
              <a:rPr lang="en-US" sz="3600" dirty="0"/>
              <a:t>IBM Research-Almaden</a:t>
            </a:r>
          </a:p>
          <a:p>
            <a:r>
              <a:rPr lang="en-US" sz="3600" dirty="0"/>
              <a:t>V3 10.17.23</a:t>
            </a:r>
          </a:p>
        </p:txBody>
      </p:sp>
      <p:sp>
        <p:nvSpPr>
          <p:cNvPr id="4" name="Rectangle 3">
            <a:extLst>
              <a:ext uri="{FF2B5EF4-FFF2-40B4-BE49-F238E27FC236}">
                <a16:creationId xmlns:a16="http://schemas.microsoft.com/office/drawing/2014/main" id="{E8DF78E6-2CF5-4281-A14F-B6D5D125026E}"/>
              </a:ext>
            </a:extLst>
          </p:cNvPr>
          <p:cNvSpPr/>
          <p:nvPr/>
        </p:nvSpPr>
        <p:spPr>
          <a:xfrm>
            <a:off x="0" y="5934670"/>
            <a:ext cx="12192000" cy="923330"/>
          </a:xfrm>
          <a:prstGeom prst="rect">
            <a:avLst/>
          </a:prstGeom>
        </p:spPr>
        <p:txBody>
          <a:bodyPr wrap="square">
            <a:spAutoFit/>
          </a:bodyPr>
          <a:lstStyle/>
          <a:p>
            <a:r>
              <a:rPr lang="en-US" dirty="0"/>
              <a:t>This work is funded by the National Science Foundation (NSF) grant No. DBI-1548297, Center for Cellular Construction.</a:t>
            </a:r>
          </a:p>
          <a:p>
            <a:r>
              <a:rPr lang="en-US" dirty="0"/>
              <a:t>Disclaimer:  Any opinions, findings and conclusions or recommendations expressed in this material are those of the authors and do not necessarily reflect the views of the National Science Foundation.</a:t>
            </a:r>
          </a:p>
        </p:txBody>
      </p:sp>
    </p:spTree>
    <p:extLst>
      <p:ext uri="{BB962C8B-B14F-4D97-AF65-F5344CB8AC3E}">
        <p14:creationId xmlns:p14="http://schemas.microsoft.com/office/powerpoint/2010/main" val="3840128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roup 106">
            <a:extLst>
              <a:ext uri="{FF2B5EF4-FFF2-40B4-BE49-F238E27FC236}">
                <a16:creationId xmlns:a16="http://schemas.microsoft.com/office/drawing/2014/main" id="{D948122E-4D6A-01B5-4FA6-BB2071D78794}"/>
              </a:ext>
            </a:extLst>
          </p:cNvPr>
          <p:cNvGrpSpPr/>
          <p:nvPr/>
        </p:nvGrpSpPr>
        <p:grpSpPr>
          <a:xfrm>
            <a:off x="1703689" y="423794"/>
            <a:ext cx="2042444" cy="1585510"/>
            <a:chOff x="2609630" y="1310951"/>
            <a:chExt cx="2042444" cy="1585510"/>
          </a:xfrm>
        </p:grpSpPr>
        <p:sp>
          <p:nvSpPr>
            <p:cNvPr id="48" name="Rectangle 47">
              <a:extLst>
                <a:ext uri="{FF2B5EF4-FFF2-40B4-BE49-F238E27FC236}">
                  <a16:creationId xmlns:a16="http://schemas.microsoft.com/office/drawing/2014/main" id="{C4BFE75A-C047-4D61-BEFA-FBA064F5634B}"/>
                </a:ext>
              </a:extLst>
            </p:cNvPr>
            <p:cNvSpPr/>
            <p:nvPr/>
          </p:nvSpPr>
          <p:spPr>
            <a:xfrm>
              <a:off x="2609630" y="1310951"/>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7E5B3F37-29CD-4639-A94D-308FC0256C4E}"/>
                </a:ext>
              </a:extLst>
            </p:cNvPr>
            <p:cNvSpPr/>
            <p:nvPr/>
          </p:nvSpPr>
          <p:spPr>
            <a:xfrm>
              <a:off x="2772714" y="170833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8784DA-7112-4AB2-8121-3469499E5FD1}"/>
                </a:ext>
              </a:extLst>
            </p:cNvPr>
            <p:cNvSpPr/>
            <p:nvPr/>
          </p:nvSpPr>
          <p:spPr>
            <a:xfrm>
              <a:off x="3883023" y="1694087"/>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10981A0-B853-4AA5-8073-F59085A226DC}"/>
                </a:ext>
              </a:extLst>
            </p:cNvPr>
            <p:cNvSpPr/>
            <p:nvPr/>
          </p:nvSpPr>
          <p:spPr>
            <a:xfrm>
              <a:off x="3379155" y="2216495"/>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8771387C-68A4-409F-8930-99635E3ABEF9}"/>
                </a:ext>
              </a:extLst>
            </p:cNvPr>
            <p:cNvSpPr txBox="1"/>
            <p:nvPr/>
          </p:nvSpPr>
          <p:spPr>
            <a:xfrm>
              <a:off x="2609630" y="2527129"/>
              <a:ext cx="946156" cy="369332"/>
            </a:xfrm>
            <a:prstGeom prst="rect">
              <a:avLst/>
            </a:prstGeom>
            <a:noFill/>
          </p:spPr>
          <p:txBody>
            <a:bodyPr wrap="none" rtlCol="0">
              <a:spAutoFit/>
            </a:bodyPr>
            <a:lstStyle/>
            <a:p>
              <a:r>
                <a:rPr lang="en-US" dirty="0"/>
                <a:t>Frame 1</a:t>
              </a:r>
            </a:p>
          </p:txBody>
        </p:sp>
        <p:sp>
          <p:nvSpPr>
            <p:cNvPr id="53" name="Oval 52">
              <a:extLst>
                <a:ext uri="{FF2B5EF4-FFF2-40B4-BE49-F238E27FC236}">
                  <a16:creationId xmlns:a16="http://schemas.microsoft.com/office/drawing/2014/main" id="{144E41FC-637D-449D-AA6B-5A8E55244B9B}"/>
                </a:ext>
              </a:extLst>
            </p:cNvPr>
            <p:cNvSpPr/>
            <p:nvPr/>
          </p:nvSpPr>
          <p:spPr>
            <a:xfrm>
              <a:off x="2852785" y="176743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54" name="Oval 53">
              <a:extLst>
                <a:ext uri="{FF2B5EF4-FFF2-40B4-BE49-F238E27FC236}">
                  <a16:creationId xmlns:a16="http://schemas.microsoft.com/office/drawing/2014/main" id="{BCF36465-0394-41D4-8899-E75E93AE0453}"/>
                </a:ext>
              </a:extLst>
            </p:cNvPr>
            <p:cNvSpPr/>
            <p:nvPr/>
          </p:nvSpPr>
          <p:spPr>
            <a:xfrm>
              <a:off x="3484393" y="2269441"/>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55" name="Oval 54">
              <a:extLst>
                <a:ext uri="{FF2B5EF4-FFF2-40B4-BE49-F238E27FC236}">
                  <a16:creationId xmlns:a16="http://schemas.microsoft.com/office/drawing/2014/main" id="{9BD25930-3CB4-4671-9339-8443F0F860C2}"/>
                </a:ext>
              </a:extLst>
            </p:cNvPr>
            <p:cNvSpPr/>
            <p:nvPr/>
          </p:nvSpPr>
          <p:spPr>
            <a:xfrm>
              <a:off x="3981536" y="174399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grpSp>
      <p:grpSp>
        <p:nvGrpSpPr>
          <p:cNvPr id="110" name="Group 109">
            <a:extLst>
              <a:ext uri="{FF2B5EF4-FFF2-40B4-BE49-F238E27FC236}">
                <a16:creationId xmlns:a16="http://schemas.microsoft.com/office/drawing/2014/main" id="{51D291C9-961B-7358-AB7F-57105C74753C}"/>
              </a:ext>
            </a:extLst>
          </p:cNvPr>
          <p:cNvGrpSpPr/>
          <p:nvPr/>
        </p:nvGrpSpPr>
        <p:grpSpPr>
          <a:xfrm>
            <a:off x="4987479" y="423794"/>
            <a:ext cx="2042444" cy="1585510"/>
            <a:chOff x="4829179" y="1310951"/>
            <a:chExt cx="2042444" cy="1585510"/>
          </a:xfrm>
        </p:grpSpPr>
        <p:sp>
          <p:nvSpPr>
            <p:cNvPr id="66" name="Rectangle 65">
              <a:extLst>
                <a:ext uri="{FF2B5EF4-FFF2-40B4-BE49-F238E27FC236}">
                  <a16:creationId xmlns:a16="http://schemas.microsoft.com/office/drawing/2014/main" id="{907760C4-CA34-5199-D5B2-C715F015A4EA}"/>
                </a:ext>
              </a:extLst>
            </p:cNvPr>
            <p:cNvSpPr/>
            <p:nvPr/>
          </p:nvSpPr>
          <p:spPr>
            <a:xfrm>
              <a:off x="4829179" y="1310951"/>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66">
              <a:extLst>
                <a:ext uri="{FF2B5EF4-FFF2-40B4-BE49-F238E27FC236}">
                  <a16:creationId xmlns:a16="http://schemas.microsoft.com/office/drawing/2014/main" id="{73D44AAB-4317-4A70-6B51-28C870082576}"/>
                </a:ext>
              </a:extLst>
            </p:cNvPr>
            <p:cNvSpPr/>
            <p:nvPr/>
          </p:nvSpPr>
          <p:spPr>
            <a:xfrm>
              <a:off x="4926552" y="1845353"/>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1BFE2D31-B22A-81BE-A198-8D8771938BFA}"/>
                </a:ext>
              </a:extLst>
            </p:cNvPr>
            <p:cNvSpPr/>
            <p:nvPr/>
          </p:nvSpPr>
          <p:spPr>
            <a:xfrm>
              <a:off x="6026472" y="152070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8DFC5986-3F38-CCB6-2622-9FE74EFC4AEC}"/>
                </a:ext>
              </a:extLst>
            </p:cNvPr>
            <p:cNvSpPr/>
            <p:nvPr/>
          </p:nvSpPr>
          <p:spPr>
            <a:xfrm>
              <a:off x="5768705" y="229390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a:extLst>
                <a:ext uri="{FF2B5EF4-FFF2-40B4-BE49-F238E27FC236}">
                  <a16:creationId xmlns:a16="http://schemas.microsoft.com/office/drawing/2014/main" id="{CEC389CD-ED3D-F7EC-E26C-57A964467272}"/>
                </a:ext>
              </a:extLst>
            </p:cNvPr>
            <p:cNvSpPr txBox="1"/>
            <p:nvPr/>
          </p:nvSpPr>
          <p:spPr>
            <a:xfrm>
              <a:off x="4829179" y="2527129"/>
              <a:ext cx="946156" cy="369332"/>
            </a:xfrm>
            <a:prstGeom prst="rect">
              <a:avLst/>
            </a:prstGeom>
            <a:noFill/>
          </p:spPr>
          <p:txBody>
            <a:bodyPr wrap="none" rtlCol="0">
              <a:spAutoFit/>
            </a:bodyPr>
            <a:lstStyle/>
            <a:p>
              <a:r>
                <a:rPr lang="en-US" dirty="0"/>
                <a:t>Frame 2</a:t>
              </a:r>
            </a:p>
          </p:txBody>
        </p:sp>
        <p:sp>
          <p:nvSpPr>
            <p:cNvPr id="71" name="Oval 70">
              <a:extLst>
                <a:ext uri="{FF2B5EF4-FFF2-40B4-BE49-F238E27FC236}">
                  <a16:creationId xmlns:a16="http://schemas.microsoft.com/office/drawing/2014/main" id="{04A4344C-07EF-856C-16BB-FBF4ACB084D8}"/>
                </a:ext>
              </a:extLst>
            </p:cNvPr>
            <p:cNvSpPr/>
            <p:nvPr/>
          </p:nvSpPr>
          <p:spPr>
            <a:xfrm>
              <a:off x="5072334" y="176743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72" name="Oval 71">
              <a:extLst>
                <a:ext uri="{FF2B5EF4-FFF2-40B4-BE49-F238E27FC236}">
                  <a16:creationId xmlns:a16="http://schemas.microsoft.com/office/drawing/2014/main" id="{9397E66B-80E0-ABEB-8520-36D2D2E4CAF8}"/>
                </a:ext>
              </a:extLst>
            </p:cNvPr>
            <p:cNvSpPr/>
            <p:nvPr/>
          </p:nvSpPr>
          <p:spPr>
            <a:xfrm>
              <a:off x="5703942" y="2269441"/>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73" name="Oval 72">
              <a:extLst>
                <a:ext uri="{FF2B5EF4-FFF2-40B4-BE49-F238E27FC236}">
                  <a16:creationId xmlns:a16="http://schemas.microsoft.com/office/drawing/2014/main" id="{D5BEE10E-E55F-1B69-D303-C73EB7199837}"/>
                </a:ext>
              </a:extLst>
            </p:cNvPr>
            <p:cNvSpPr/>
            <p:nvPr/>
          </p:nvSpPr>
          <p:spPr>
            <a:xfrm>
              <a:off x="6201085" y="174399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grpSp>
      <p:grpSp>
        <p:nvGrpSpPr>
          <p:cNvPr id="109" name="Group 108">
            <a:extLst>
              <a:ext uri="{FF2B5EF4-FFF2-40B4-BE49-F238E27FC236}">
                <a16:creationId xmlns:a16="http://schemas.microsoft.com/office/drawing/2014/main" id="{EFC681F7-C708-C088-A3EC-8E1777FDB184}"/>
              </a:ext>
            </a:extLst>
          </p:cNvPr>
          <p:cNvGrpSpPr/>
          <p:nvPr/>
        </p:nvGrpSpPr>
        <p:grpSpPr>
          <a:xfrm>
            <a:off x="8445869" y="429299"/>
            <a:ext cx="2042444" cy="1585510"/>
            <a:chOff x="7067887" y="1311821"/>
            <a:chExt cx="2042444" cy="1585510"/>
          </a:xfrm>
        </p:grpSpPr>
        <p:sp>
          <p:nvSpPr>
            <p:cNvPr id="74" name="Rectangle 73">
              <a:extLst>
                <a:ext uri="{FF2B5EF4-FFF2-40B4-BE49-F238E27FC236}">
                  <a16:creationId xmlns:a16="http://schemas.microsoft.com/office/drawing/2014/main" id="{DD9373DD-0B33-EA80-DF56-0BFEF754BE4D}"/>
                </a:ext>
              </a:extLst>
            </p:cNvPr>
            <p:cNvSpPr/>
            <p:nvPr/>
          </p:nvSpPr>
          <p:spPr>
            <a:xfrm>
              <a:off x="7067887" y="1311821"/>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4482F81-0B66-4ECF-EF4F-7BF0B6BB5F49}"/>
                </a:ext>
              </a:extLst>
            </p:cNvPr>
            <p:cNvSpPr/>
            <p:nvPr/>
          </p:nvSpPr>
          <p:spPr>
            <a:xfrm>
              <a:off x="7165260" y="1846223"/>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EC514917-3C19-5E20-4567-75D0B399B85F}"/>
                </a:ext>
              </a:extLst>
            </p:cNvPr>
            <p:cNvSpPr/>
            <p:nvPr/>
          </p:nvSpPr>
          <p:spPr>
            <a:xfrm>
              <a:off x="8265180" y="152157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041EDADD-97D5-951C-B797-090A6DAC4150}"/>
                </a:ext>
              </a:extLst>
            </p:cNvPr>
            <p:cNvSpPr/>
            <p:nvPr/>
          </p:nvSpPr>
          <p:spPr>
            <a:xfrm>
              <a:off x="8007413" y="229477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BFF3D3B0-A062-C2BA-6A2E-BDEAFB8B93B4}"/>
                </a:ext>
              </a:extLst>
            </p:cNvPr>
            <p:cNvSpPr txBox="1"/>
            <p:nvPr/>
          </p:nvSpPr>
          <p:spPr>
            <a:xfrm>
              <a:off x="7067887" y="2527999"/>
              <a:ext cx="946156" cy="369332"/>
            </a:xfrm>
            <a:prstGeom prst="rect">
              <a:avLst/>
            </a:prstGeom>
            <a:noFill/>
          </p:spPr>
          <p:txBody>
            <a:bodyPr wrap="none" rtlCol="0">
              <a:spAutoFit/>
            </a:bodyPr>
            <a:lstStyle/>
            <a:p>
              <a:r>
                <a:rPr lang="en-US" dirty="0"/>
                <a:t>Frame 2</a:t>
              </a:r>
            </a:p>
          </p:txBody>
        </p:sp>
        <p:sp>
          <p:nvSpPr>
            <p:cNvPr id="79" name="Oval 78">
              <a:extLst>
                <a:ext uri="{FF2B5EF4-FFF2-40B4-BE49-F238E27FC236}">
                  <a16:creationId xmlns:a16="http://schemas.microsoft.com/office/drawing/2014/main" id="{6A0ECFE0-0C45-FB43-4AFE-F1CADD579C11}"/>
                </a:ext>
              </a:extLst>
            </p:cNvPr>
            <p:cNvSpPr/>
            <p:nvPr/>
          </p:nvSpPr>
          <p:spPr>
            <a:xfrm>
              <a:off x="7252263" y="1916990"/>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80" name="Oval 79">
              <a:extLst>
                <a:ext uri="{FF2B5EF4-FFF2-40B4-BE49-F238E27FC236}">
                  <a16:creationId xmlns:a16="http://schemas.microsoft.com/office/drawing/2014/main" id="{45B722E9-EDBE-CD5A-AABE-026A91A31137}"/>
                </a:ext>
              </a:extLst>
            </p:cNvPr>
            <p:cNvSpPr/>
            <p:nvPr/>
          </p:nvSpPr>
          <p:spPr>
            <a:xfrm>
              <a:off x="8098567" y="2359884"/>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81" name="Oval 80">
              <a:extLst>
                <a:ext uri="{FF2B5EF4-FFF2-40B4-BE49-F238E27FC236}">
                  <a16:creationId xmlns:a16="http://schemas.microsoft.com/office/drawing/2014/main" id="{E6DA0FF3-BAFD-11FE-BFFB-689B4EA15E5B}"/>
                </a:ext>
              </a:extLst>
            </p:cNvPr>
            <p:cNvSpPr/>
            <p:nvPr/>
          </p:nvSpPr>
          <p:spPr>
            <a:xfrm>
              <a:off x="8357046" y="157980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grpSp>
      <p:grpSp>
        <p:nvGrpSpPr>
          <p:cNvPr id="112" name="Group 111">
            <a:extLst>
              <a:ext uri="{FF2B5EF4-FFF2-40B4-BE49-F238E27FC236}">
                <a16:creationId xmlns:a16="http://schemas.microsoft.com/office/drawing/2014/main" id="{B15628E6-CB2C-BE23-DB26-27EC03894B57}"/>
              </a:ext>
            </a:extLst>
          </p:cNvPr>
          <p:cNvGrpSpPr/>
          <p:nvPr/>
        </p:nvGrpSpPr>
        <p:grpSpPr>
          <a:xfrm>
            <a:off x="1717918" y="3493997"/>
            <a:ext cx="2042444" cy="1585510"/>
            <a:chOff x="1703689" y="4473149"/>
            <a:chExt cx="2042444" cy="1585510"/>
          </a:xfrm>
        </p:grpSpPr>
        <p:sp>
          <p:nvSpPr>
            <p:cNvPr id="83" name="Rectangle 82">
              <a:extLst>
                <a:ext uri="{FF2B5EF4-FFF2-40B4-BE49-F238E27FC236}">
                  <a16:creationId xmlns:a16="http://schemas.microsoft.com/office/drawing/2014/main" id="{0124FCB0-5BF7-25BE-4713-7E9CFD07A40D}"/>
                </a:ext>
              </a:extLst>
            </p:cNvPr>
            <p:cNvSpPr/>
            <p:nvPr/>
          </p:nvSpPr>
          <p:spPr>
            <a:xfrm>
              <a:off x="1703689" y="4473149"/>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a:extLst>
                <a:ext uri="{FF2B5EF4-FFF2-40B4-BE49-F238E27FC236}">
                  <a16:creationId xmlns:a16="http://schemas.microsoft.com/office/drawing/2014/main" id="{D96CFFBA-E7CF-D174-E52B-3D72898ADB54}"/>
                </a:ext>
              </a:extLst>
            </p:cNvPr>
            <p:cNvSpPr/>
            <p:nvPr/>
          </p:nvSpPr>
          <p:spPr>
            <a:xfrm>
              <a:off x="1801062" y="500755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3B04879B-F14D-4E7B-B9B8-666356A15119}"/>
                </a:ext>
              </a:extLst>
            </p:cNvPr>
            <p:cNvSpPr/>
            <p:nvPr/>
          </p:nvSpPr>
          <p:spPr>
            <a:xfrm>
              <a:off x="2643215" y="545610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C81BCF03-7A6B-A599-E9F2-93651A59B141}"/>
                </a:ext>
              </a:extLst>
            </p:cNvPr>
            <p:cNvSpPr txBox="1"/>
            <p:nvPr/>
          </p:nvSpPr>
          <p:spPr>
            <a:xfrm>
              <a:off x="1703689" y="5689327"/>
              <a:ext cx="946156" cy="369332"/>
            </a:xfrm>
            <a:prstGeom prst="rect">
              <a:avLst/>
            </a:prstGeom>
            <a:noFill/>
          </p:spPr>
          <p:txBody>
            <a:bodyPr wrap="none" rtlCol="0">
              <a:spAutoFit/>
            </a:bodyPr>
            <a:lstStyle/>
            <a:p>
              <a:r>
                <a:rPr lang="en-US" dirty="0"/>
                <a:t>Frame 3</a:t>
              </a:r>
            </a:p>
          </p:txBody>
        </p:sp>
        <p:sp>
          <p:nvSpPr>
            <p:cNvPr id="88" name="Oval 87">
              <a:extLst>
                <a:ext uri="{FF2B5EF4-FFF2-40B4-BE49-F238E27FC236}">
                  <a16:creationId xmlns:a16="http://schemas.microsoft.com/office/drawing/2014/main" id="{39BA673D-1F60-482C-BAB7-EF78D86CA28F}"/>
                </a:ext>
              </a:extLst>
            </p:cNvPr>
            <p:cNvSpPr/>
            <p:nvPr/>
          </p:nvSpPr>
          <p:spPr>
            <a:xfrm>
              <a:off x="1946844" y="4929636"/>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89" name="Oval 88">
              <a:extLst>
                <a:ext uri="{FF2B5EF4-FFF2-40B4-BE49-F238E27FC236}">
                  <a16:creationId xmlns:a16="http://schemas.microsoft.com/office/drawing/2014/main" id="{E6BF0543-DD60-BED8-B7A2-2446CDD4C17D}"/>
                </a:ext>
              </a:extLst>
            </p:cNvPr>
            <p:cNvSpPr/>
            <p:nvPr/>
          </p:nvSpPr>
          <p:spPr>
            <a:xfrm>
              <a:off x="2578452" y="543163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90" name="Oval 89">
              <a:extLst>
                <a:ext uri="{FF2B5EF4-FFF2-40B4-BE49-F238E27FC236}">
                  <a16:creationId xmlns:a16="http://schemas.microsoft.com/office/drawing/2014/main" id="{148BD553-14F7-FD8E-36DD-841D1456EFC7}"/>
                </a:ext>
              </a:extLst>
            </p:cNvPr>
            <p:cNvSpPr/>
            <p:nvPr/>
          </p:nvSpPr>
          <p:spPr>
            <a:xfrm>
              <a:off x="3075595" y="4906196"/>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grpSp>
      <p:grpSp>
        <p:nvGrpSpPr>
          <p:cNvPr id="111" name="Group 110">
            <a:extLst>
              <a:ext uri="{FF2B5EF4-FFF2-40B4-BE49-F238E27FC236}">
                <a16:creationId xmlns:a16="http://schemas.microsoft.com/office/drawing/2014/main" id="{79C2E0BD-1FC6-9B1B-1FB9-384EDD166996}"/>
              </a:ext>
            </a:extLst>
          </p:cNvPr>
          <p:cNvGrpSpPr/>
          <p:nvPr/>
        </p:nvGrpSpPr>
        <p:grpSpPr>
          <a:xfrm>
            <a:off x="4953762" y="3463617"/>
            <a:ext cx="2042444" cy="1585510"/>
            <a:chOff x="4781233" y="4442769"/>
            <a:chExt cx="2042444" cy="1585510"/>
          </a:xfrm>
        </p:grpSpPr>
        <p:sp>
          <p:nvSpPr>
            <p:cNvPr id="91" name="Rectangle 90">
              <a:extLst>
                <a:ext uri="{FF2B5EF4-FFF2-40B4-BE49-F238E27FC236}">
                  <a16:creationId xmlns:a16="http://schemas.microsoft.com/office/drawing/2014/main" id="{614AB8AB-2F2D-5B68-0E8E-4DBCFBD692DD}"/>
                </a:ext>
              </a:extLst>
            </p:cNvPr>
            <p:cNvSpPr/>
            <p:nvPr/>
          </p:nvSpPr>
          <p:spPr>
            <a:xfrm>
              <a:off x="4781233" y="4442769"/>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1DD7235-E3AE-F419-270E-D3BC6BC6EE27}"/>
                </a:ext>
              </a:extLst>
            </p:cNvPr>
            <p:cNvSpPr/>
            <p:nvPr/>
          </p:nvSpPr>
          <p:spPr>
            <a:xfrm>
              <a:off x="4878606" y="497717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A9A461EF-0E63-2DED-BB86-0C6EEC7925E3}"/>
                </a:ext>
              </a:extLst>
            </p:cNvPr>
            <p:cNvSpPr/>
            <p:nvPr/>
          </p:nvSpPr>
          <p:spPr>
            <a:xfrm>
              <a:off x="5720759" y="542572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8FC252C2-E1A8-C118-D6B3-232A89023852}"/>
                </a:ext>
              </a:extLst>
            </p:cNvPr>
            <p:cNvSpPr txBox="1"/>
            <p:nvPr/>
          </p:nvSpPr>
          <p:spPr>
            <a:xfrm>
              <a:off x="4781233" y="5658947"/>
              <a:ext cx="946156" cy="369332"/>
            </a:xfrm>
            <a:prstGeom prst="rect">
              <a:avLst/>
            </a:prstGeom>
            <a:noFill/>
          </p:spPr>
          <p:txBody>
            <a:bodyPr wrap="none" rtlCol="0">
              <a:spAutoFit/>
            </a:bodyPr>
            <a:lstStyle/>
            <a:p>
              <a:r>
                <a:rPr lang="en-US" dirty="0"/>
                <a:t>Frame 4</a:t>
              </a:r>
            </a:p>
          </p:txBody>
        </p:sp>
        <p:sp>
          <p:nvSpPr>
            <p:cNvPr id="95" name="Oval 94">
              <a:extLst>
                <a:ext uri="{FF2B5EF4-FFF2-40B4-BE49-F238E27FC236}">
                  <a16:creationId xmlns:a16="http://schemas.microsoft.com/office/drawing/2014/main" id="{2C754282-3015-DEB4-2C83-EE8B6D558695}"/>
                </a:ext>
              </a:extLst>
            </p:cNvPr>
            <p:cNvSpPr/>
            <p:nvPr/>
          </p:nvSpPr>
          <p:spPr>
            <a:xfrm>
              <a:off x="5024388" y="4899256"/>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96" name="Oval 95">
              <a:extLst>
                <a:ext uri="{FF2B5EF4-FFF2-40B4-BE49-F238E27FC236}">
                  <a16:creationId xmlns:a16="http://schemas.microsoft.com/office/drawing/2014/main" id="{2524E4F1-55F1-8A72-75AD-54D1CDE1E20B}"/>
                </a:ext>
              </a:extLst>
            </p:cNvPr>
            <p:cNvSpPr/>
            <p:nvPr/>
          </p:nvSpPr>
          <p:spPr>
            <a:xfrm>
              <a:off x="5655996" y="540125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97" name="Oval 96">
              <a:extLst>
                <a:ext uri="{FF2B5EF4-FFF2-40B4-BE49-F238E27FC236}">
                  <a16:creationId xmlns:a16="http://schemas.microsoft.com/office/drawing/2014/main" id="{95855CED-33B6-6B15-87CE-8C26A2392B89}"/>
                </a:ext>
              </a:extLst>
            </p:cNvPr>
            <p:cNvSpPr/>
            <p:nvPr/>
          </p:nvSpPr>
          <p:spPr>
            <a:xfrm>
              <a:off x="6153139" y="4875816"/>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sp>
          <p:nvSpPr>
            <p:cNvPr id="98" name="Oval 97">
              <a:extLst>
                <a:ext uri="{FF2B5EF4-FFF2-40B4-BE49-F238E27FC236}">
                  <a16:creationId xmlns:a16="http://schemas.microsoft.com/office/drawing/2014/main" id="{576CA088-9A95-8A1F-4A9B-1A08EF2AD5EA}"/>
                </a:ext>
              </a:extLst>
            </p:cNvPr>
            <p:cNvSpPr/>
            <p:nvPr/>
          </p:nvSpPr>
          <p:spPr>
            <a:xfrm>
              <a:off x="6061271" y="451373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8" name="Group 107">
            <a:extLst>
              <a:ext uri="{FF2B5EF4-FFF2-40B4-BE49-F238E27FC236}">
                <a16:creationId xmlns:a16="http://schemas.microsoft.com/office/drawing/2014/main" id="{9C14CC4B-4D73-FD6B-9FA0-1DDC8AD07765}"/>
              </a:ext>
            </a:extLst>
          </p:cNvPr>
          <p:cNvGrpSpPr/>
          <p:nvPr/>
        </p:nvGrpSpPr>
        <p:grpSpPr>
          <a:xfrm>
            <a:off x="8479374" y="3399258"/>
            <a:ext cx="2042444" cy="1585510"/>
            <a:chOff x="6995292" y="4442769"/>
            <a:chExt cx="2042444" cy="1585510"/>
          </a:xfrm>
        </p:grpSpPr>
        <p:sp>
          <p:nvSpPr>
            <p:cNvPr id="99" name="Rectangle 98">
              <a:extLst>
                <a:ext uri="{FF2B5EF4-FFF2-40B4-BE49-F238E27FC236}">
                  <a16:creationId xmlns:a16="http://schemas.microsoft.com/office/drawing/2014/main" id="{5E4D1B5B-3186-913B-CF55-A63444D4A1A4}"/>
                </a:ext>
              </a:extLst>
            </p:cNvPr>
            <p:cNvSpPr/>
            <p:nvPr/>
          </p:nvSpPr>
          <p:spPr>
            <a:xfrm>
              <a:off x="6995292" y="4442769"/>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0C75A3E2-8283-CEDB-789A-E50C0F754162}"/>
                </a:ext>
              </a:extLst>
            </p:cNvPr>
            <p:cNvSpPr/>
            <p:nvPr/>
          </p:nvSpPr>
          <p:spPr>
            <a:xfrm>
              <a:off x="7092665" y="497717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9B891458-AD77-851C-B423-516CC9EE2D58}"/>
                </a:ext>
              </a:extLst>
            </p:cNvPr>
            <p:cNvSpPr/>
            <p:nvPr/>
          </p:nvSpPr>
          <p:spPr>
            <a:xfrm>
              <a:off x="7934818" y="542572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3E392EB5-7D6A-16AC-EE6F-6B6F0176F0F1}"/>
                </a:ext>
              </a:extLst>
            </p:cNvPr>
            <p:cNvSpPr txBox="1"/>
            <p:nvPr/>
          </p:nvSpPr>
          <p:spPr>
            <a:xfrm>
              <a:off x="6995292" y="5658947"/>
              <a:ext cx="946156" cy="369332"/>
            </a:xfrm>
            <a:prstGeom prst="rect">
              <a:avLst/>
            </a:prstGeom>
            <a:noFill/>
          </p:spPr>
          <p:txBody>
            <a:bodyPr wrap="none" rtlCol="0">
              <a:spAutoFit/>
            </a:bodyPr>
            <a:lstStyle/>
            <a:p>
              <a:r>
                <a:rPr lang="en-US" dirty="0"/>
                <a:t>Frame 4</a:t>
              </a:r>
            </a:p>
          </p:txBody>
        </p:sp>
        <p:sp>
          <p:nvSpPr>
            <p:cNvPr id="103" name="Oval 102">
              <a:extLst>
                <a:ext uri="{FF2B5EF4-FFF2-40B4-BE49-F238E27FC236}">
                  <a16:creationId xmlns:a16="http://schemas.microsoft.com/office/drawing/2014/main" id="{B230664D-F7AA-1867-426B-54B221FE5944}"/>
                </a:ext>
              </a:extLst>
            </p:cNvPr>
            <p:cNvSpPr/>
            <p:nvPr/>
          </p:nvSpPr>
          <p:spPr>
            <a:xfrm>
              <a:off x="7190431" y="502245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1</a:t>
              </a:r>
            </a:p>
          </p:txBody>
        </p:sp>
        <p:sp>
          <p:nvSpPr>
            <p:cNvPr id="104" name="Oval 103">
              <a:extLst>
                <a:ext uri="{FF2B5EF4-FFF2-40B4-BE49-F238E27FC236}">
                  <a16:creationId xmlns:a16="http://schemas.microsoft.com/office/drawing/2014/main" id="{4E6951D3-4618-DD7C-7C96-394ED7F78441}"/>
                </a:ext>
              </a:extLst>
            </p:cNvPr>
            <p:cNvSpPr/>
            <p:nvPr/>
          </p:nvSpPr>
          <p:spPr>
            <a:xfrm>
              <a:off x="8034517" y="5478061"/>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2</a:t>
              </a:r>
            </a:p>
          </p:txBody>
        </p:sp>
        <p:sp>
          <p:nvSpPr>
            <p:cNvPr id="106" name="Oval 105">
              <a:extLst>
                <a:ext uri="{FF2B5EF4-FFF2-40B4-BE49-F238E27FC236}">
                  <a16:creationId xmlns:a16="http://schemas.microsoft.com/office/drawing/2014/main" id="{355B3289-629C-D04F-28F2-11F96370817B}"/>
                </a:ext>
              </a:extLst>
            </p:cNvPr>
            <p:cNvSpPr/>
            <p:nvPr/>
          </p:nvSpPr>
          <p:spPr>
            <a:xfrm>
              <a:off x="8275330" y="451373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95EA591F-6357-B0CD-F295-7BBAD63F3E96}"/>
                </a:ext>
              </a:extLst>
            </p:cNvPr>
            <p:cNvSpPr/>
            <p:nvPr/>
          </p:nvSpPr>
          <p:spPr>
            <a:xfrm>
              <a:off x="8357046" y="4576092"/>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3</a:t>
              </a:r>
            </a:p>
          </p:txBody>
        </p:sp>
      </p:grpSp>
      <p:sp>
        <p:nvSpPr>
          <p:cNvPr id="113" name="TextBox 112">
            <a:extLst>
              <a:ext uri="{FF2B5EF4-FFF2-40B4-BE49-F238E27FC236}">
                <a16:creationId xmlns:a16="http://schemas.microsoft.com/office/drawing/2014/main" id="{44D1050D-668F-9995-24D7-B78118575589}"/>
              </a:ext>
            </a:extLst>
          </p:cNvPr>
          <p:cNvSpPr txBox="1"/>
          <p:nvPr/>
        </p:nvSpPr>
        <p:spPr>
          <a:xfrm>
            <a:off x="1461494" y="2019657"/>
            <a:ext cx="2417650" cy="646331"/>
          </a:xfrm>
          <a:prstGeom prst="rect">
            <a:avLst/>
          </a:prstGeom>
          <a:noFill/>
        </p:spPr>
        <p:txBody>
          <a:bodyPr wrap="none" rtlCol="0">
            <a:spAutoFit/>
          </a:bodyPr>
          <a:lstStyle/>
          <a:p>
            <a:pPr algn="ctr"/>
            <a:r>
              <a:rPr lang="en-US" dirty="0"/>
              <a:t>Step 1</a:t>
            </a:r>
          </a:p>
          <a:p>
            <a:pPr algn="ctr"/>
            <a:r>
              <a:rPr lang="en-US" dirty="0"/>
              <a:t>Assign ID’s to all objects</a:t>
            </a:r>
          </a:p>
        </p:txBody>
      </p:sp>
      <p:sp>
        <p:nvSpPr>
          <p:cNvPr id="114" name="TextBox 113">
            <a:extLst>
              <a:ext uri="{FF2B5EF4-FFF2-40B4-BE49-F238E27FC236}">
                <a16:creationId xmlns:a16="http://schemas.microsoft.com/office/drawing/2014/main" id="{AF9C93A3-5ED8-825B-DFFB-8241276B4D8E}"/>
              </a:ext>
            </a:extLst>
          </p:cNvPr>
          <p:cNvSpPr txBox="1"/>
          <p:nvPr/>
        </p:nvSpPr>
        <p:spPr>
          <a:xfrm>
            <a:off x="4513515" y="2033767"/>
            <a:ext cx="2881187" cy="923330"/>
          </a:xfrm>
          <a:prstGeom prst="rect">
            <a:avLst/>
          </a:prstGeom>
          <a:noFill/>
        </p:spPr>
        <p:txBody>
          <a:bodyPr wrap="square" rtlCol="0">
            <a:spAutoFit/>
          </a:bodyPr>
          <a:lstStyle/>
          <a:p>
            <a:pPr algn="ctr"/>
            <a:r>
              <a:rPr lang="en-US" dirty="0"/>
              <a:t>Step 2</a:t>
            </a:r>
          </a:p>
          <a:p>
            <a:pPr algn="ctr"/>
            <a:r>
              <a:rPr lang="en-US" dirty="0"/>
              <a:t>Calculate distance between all Cam’s and Objects. </a:t>
            </a:r>
          </a:p>
        </p:txBody>
      </p:sp>
      <p:sp>
        <p:nvSpPr>
          <p:cNvPr id="115" name="TextBox 114">
            <a:extLst>
              <a:ext uri="{FF2B5EF4-FFF2-40B4-BE49-F238E27FC236}">
                <a16:creationId xmlns:a16="http://schemas.microsoft.com/office/drawing/2014/main" id="{D4A2C88C-A2BE-6F4A-08BE-83DB8F91779C}"/>
              </a:ext>
            </a:extLst>
          </p:cNvPr>
          <p:cNvSpPr txBox="1"/>
          <p:nvPr/>
        </p:nvSpPr>
        <p:spPr>
          <a:xfrm>
            <a:off x="8127480" y="2154329"/>
            <a:ext cx="2746233" cy="923330"/>
          </a:xfrm>
          <a:prstGeom prst="rect">
            <a:avLst/>
          </a:prstGeom>
          <a:noFill/>
        </p:spPr>
        <p:txBody>
          <a:bodyPr wrap="square" rtlCol="0">
            <a:spAutoFit/>
          </a:bodyPr>
          <a:lstStyle/>
          <a:p>
            <a:pPr algn="ctr"/>
            <a:r>
              <a:rPr lang="en-US" dirty="0"/>
              <a:t>Step 3</a:t>
            </a:r>
          </a:p>
          <a:p>
            <a:pPr algn="ctr"/>
            <a:r>
              <a:rPr lang="en-US" dirty="0"/>
              <a:t>Assign each Object to the ID of the nearest Cam.</a:t>
            </a:r>
          </a:p>
        </p:txBody>
      </p:sp>
      <p:sp>
        <p:nvSpPr>
          <p:cNvPr id="116" name="TextBox 115">
            <a:extLst>
              <a:ext uri="{FF2B5EF4-FFF2-40B4-BE49-F238E27FC236}">
                <a16:creationId xmlns:a16="http://schemas.microsoft.com/office/drawing/2014/main" id="{0A43E910-D7BC-64AB-03AC-38708DD7A194}"/>
              </a:ext>
            </a:extLst>
          </p:cNvPr>
          <p:cNvSpPr txBox="1"/>
          <p:nvPr/>
        </p:nvSpPr>
        <p:spPr>
          <a:xfrm>
            <a:off x="1021405" y="5156309"/>
            <a:ext cx="3130476" cy="1477328"/>
          </a:xfrm>
          <a:prstGeom prst="rect">
            <a:avLst/>
          </a:prstGeom>
          <a:noFill/>
        </p:spPr>
        <p:txBody>
          <a:bodyPr wrap="square" rtlCol="0">
            <a:spAutoFit/>
          </a:bodyPr>
          <a:lstStyle/>
          <a:p>
            <a:pPr algn="ctr"/>
            <a:r>
              <a:rPr lang="en-US" dirty="0"/>
              <a:t>Step 4</a:t>
            </a:r>
          </a:p>
          <a:p>
            <a:pPr algn="ctr"/>
            <a:r>
              <a:rPr lang="en-US" dirty="0"/>
              <a:t>Repeat Step 2 and 3. If a Cam is not assigned, keep it around for a few frames. Notice Object #3 dropped out.</a:t>
            </a:r>
          </a:p>
        </p:txBody>
      </p:sp>
      <p:sp>
        <p:nvSpPr>
          <p:cNvPr id="117" name="TextBox 116">
            <a:extLst>
              <a:ext uri="{FF2B5EF4-FFF2-40B4-BE49-F238E27FC236}">
                <a16:creationId xmlns:a16="http://schemas.microsoft.com/office/drawing/2014/main" id="{3BBDCA48-F9F0-68E7-A883-C9D1FAAD7327}"/>
              </a:ext>
            </a:extLst>
          </p:cNvPr>
          <p:cNvSpPr txBox="1"/>
          <p:nvPr/>
        </p:nvSpPr>
        <p:spPr>
          <a:xfrm>
            <a:off x="4513515" y="5214404"/>
            <a:ext cx="3130476" cy="1200329"/>
          </a:xfrm>
          <a:prstGeom prst="rect">
            <a:avLst/>
          </a:prstGeom>
          <a:noFill/>
        </p:spPr>
        <p:txBody>
          <a:bodyPr wrap="square" rtlCol="0">
            <a:spAutoFit/>
          </a:bodyPr>
          <a:lstStyle/>
          <a:p>
            <a:pPr algn="ctr"/>
            <a:r>
              <a:rPr lang="en-US" dirty="0"/>
              <a:t>Step 5</a:t>
            </a:r>
          </a:p>
          <a:p>
            <a:pPr algn="ctr"/>
            <a:r>
              <a:rPr lang="en-US" dirty="0"/>
              <a:t>Calculate distance between all Cam’s and Objects.  Notice Object #3 reappeared. </a:t>
            </a:r>
          </a:p>
        </p:txBody>
      </p:sp>
      <p:sp>
        <p:nvSpPr>
          <p:cNvPr id="118" name="TextBox 117">
            <a:extLst>
              <a:ext uri="{FF2B5EF4-FFF2-40B4-BE49-F238E27FC236}">
                <a16:creationId xmlns:a16="http://schemas.microsoft.com/office/drawing/2014/main" id="{48C9AF60-D01C-E054-BC3B-55A3CE149975}"/>
              </a:ext>
            </a:extLst>
          </p:cNvPr>
          <p:cNvSpPr txBox="1"/>
          <p:nvPr/>
        </p:nvSpPr>
        <p:spPr>
          <a:xfrm>
            <a:off x="7889328" y="5214404"/>
            <a:ext cx="2984385" cy="1477328"/>
          </a:xfrm>
          <a:prstGeom prst="rect">
            <a:avLst/>
          </a:prstGeom>
          <a:noFill/>
        </p:spPr>
        <p:txBody>
          <a:bodyPr wrap="square" rtlCol="0">
            <a:spAutoFit/>
          </a:bodyPr>
          <a:lstStyle/>
          <a:p>
            <a:pPr algn="ctr"/>
            <a:r>
              <a:rPr lang="en-US" dirty="0"/>
              <a:t>Step 5</a:t>
            </a:r>
          </a:p>
          <a:p>
            <a:pPr algn="ctr"/>
            <a:r>
              <a:rPr lang="en-US" dirty="0"/>
              <a:t>Assign each Object to the ID of the nearest Cam. Notice Object #3 reappeared and is reassigned. </a:t>
            </a:r>
          </a:p>
        </p:txBody>
      </p:sp>
    </p:spTree>
    <p:extLst>
      <p:ext uri="{BB962C8B-B14F-4D97-AF65-F5344CB8AC3E}">
        <p14:creationId xmlns:p14="http://schemas.microsoft.com/office/powerpoint/2010/main" val="1050236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5DEAFE-FCA1-4097-B279-C870413309DF}"/>
              </a:ext>
            </a:extLst>
          </p:cNvPr>
          <p:cNvSpPr txBox="1"/>
          <p:nvPr/>
        </p:nvSpPr>
        <p:spPr>
          <a:xfrm>
            <a:off x="35467" y="-7904"/>
            <a:ext cx="12156533" cy="646331"/>
          </a:xfrm>
          <a:prstGeom prst="rect">
            <a:avLst/>
          </a:prstGeom>
          <a:noFill/>
        </p:spPr>
        <p:txBody>
          <a:bodyPr wrap="square" rtlCol="0">
            <a:spAutoFit/>
          </a:bodyPr>
          <a:lstStyle/>
          <a:p>
            <a:pPr algn="ctr"/>
            <a:r>
              <a:rPr lang="en-US" sz="3600" b="1" dirty="0"/>
              <a:t>Tracking Multiple Objects: Code Outline using Cams</a:t>
            </a:r>
          </a:p>
        </p:txBody>
      </p:sp>
      <p:pic>
        <p:nvPicPr>
          <p:cNvPr id="4" name="Picture 3">
            <a:extLst>
              <a:ext uri="{FF2B5EF4-FFF2-40B4-BE49-F238E27FC236}">
                <a16:creationId xmlns:a16="http://schemas.microsoft.com/office/drawing/2014/main" id="{B6861376-8E8C-427F-A6A5-3BCAE80C021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752030" y="794759"/>
            <a:ext cx="10397887" cy="6063241"/>
          </a:xfrm>
          <a:prstGeom prst="rect">
            <a:avLst/>
          </a:prstGeom>
        </p:spPr>
      </p:pic>
      <p:sp>
        <p:nvSpPr>
          <p:cNvPr id="5" name="TextBox 4">
            <a:extLst>
              <a:ext uri="{FF2B5EF4-FFF2-40B4-BE49-F238E27FC236}">
                <a16:creationId xmlns:a16="http://schemas.microsoft.com/office/drawing/2014/main" id="{E4541144-F9CA-4329-8565-C828BBEB2360}"/>
              </a:ext>
            </a:extLst>
          </p:cNvPr>
          <p:cNvSpPr txBox="1"/>
          <p:nvPr/>
        </p:nvSpPr>
        <p:spPr>
          <a:xfrm flipH="1">
            <a:off x="554973" y="731574"/>
            <a:ext cx="974220" cy="6232475"/>
          </a:xfrm>
          <a:prstGeom prst="rect">
            <a:avLst/>
          </a:prstGeom>
          <a:noFill/>
        </p:spPr>
        <p:txBody>
          <a:bodyPr wrap="square" rtlCol="0">
            <a:spAutoFit/>
          </a:bodyPr>
          <a:lstStyle/>
          <a:p>
            <a:r>
              <a:rPr lang="en-US" sz="1050" dirty="0"/>
              <a:t>1</a:t>
            </a:r>
          </a:p>
          <a:p>
            <a:r>
              <a:rPr lang="en-US" sz="1050" dirty="0"/>
              <a:t>2</a:t>
            </a:r>
          </a:p>
          <a:p>
            <a:r>
              <a:rPr lang="en-US" sz="1050" dirty="0"/>
              <a:t>3</a:t>
            </a:r>
          </a:p>
          <a:p>
            <a:r>
              <a:rPr lang="en-US" sz="1050" dirty="0"/>
              <a:t>4</a:t>
            </a:r>
          </a:p>
          <a:p>
            <a:r>
              <a:rPr lang="en-US" sz="1050" dirty="0"/>
              <a:t>5</a:t>
            </a:r>
          </a:p>
          <a:p>
            <a:r>
              <a:rPr lang="en-US" sz="1050" dirty="0"/>
              <a:t>6</a:t>
            </a:r>
          </a:p>
          <a:p>
            <a:r>
              <a:rPr lang="en-US" sz="1050" dirty="0"/>
              <a:t>7</a:t>
            </a:r>
          </a:p>
          <a:p>
            <a:r>
              <a:rPr lang="en-US" sz="1050" dirty="0"/>
              <a:t>8</a:t>
            </a:r>
          </a:p>
          <a:p>
            <a:r>
              <a:rPr lang="en-US" sz="1050" dirty="0"/>
              <a:t>9</a:t>
            </a:r>
          </a:p>
          <a:p>
            <a:r>
              <a:rPr lang="en-US" sz="1050" dirty="0"/>
              <a:t>10</a:t>
            </a:r>
          </a:p>
          <a:p>
            <a:r>
              <a:rPr lang="en-US" sz="1050" dirty="0"/>
              <a:t>11</a:t>
            </a:r>
          </a:p>
          <a:p>
            <a:r>
              <a:rPr lang="en-US" sz="1050" dirty="0"/>
              <a:t>12</a:t>
            </a:r>
          </a:p>
          <a:p>
            <a:r>
              <a:rPr lang="en-US" sz="1050" dirty="0"/>
              <a:t>13</a:t>
            </a:r>
          </a:p>
          <a:p>
            <a:r>
              <a:rPr lang="en-US" sz="1050" dirty="0"/>
              <a:t>14</a:t>
            </a:r>
          </a:p>
          <a:p>
            <a:r>
              <a:rPr lang="en-US" sz="1050" dirty="0"/>
              <a:t>15</a:t>
            </a:r>
          </a:p>
          <a:p>
            <a:r>
              <a:rPr lang="en-US" sz="1050" dirty="0"/>
              <a:t>16</a:t>
            </a:r>
          </a:p>
          <a:p>
            <a:r>
              <a:rPr lang="en-US" sz="1050" dirty="0"/>
              <a:t>17</a:t>
            </a:r>
          </a:p>
          <a:p>
            <a:r>
              <a:rPr lang="en-US" sz="1050" dirty="0"/>
              <a:t>18</a:t>
            </a:r>
          </a:p>
          <a:p>
            <a:r>
              <a:rPr lang="en-US" sz="1050" dirty="0"/>
              <a:t>19</a:t>
            </a:r>
          </a:p>
          <a:p>
            <a:r>
              <a:rPr lang="en-US" sz="1050" dirty="0"/>
              <a:t>20</a:t>
            </a:r>
          </a:p>
          <a:p>
            <a:r>
              <a:rPr lang="en-US" sz="1050" dirty="0"/>
              <a:t>21</a:t>
            </a:r>
          </a:p>
          <a:p>
            <a:r>
              <a:rPr lang="en-US" sz="1050" dirty="0"/>
              <a:t>22</a:t>
            </a:r>
          </a:p>
          <a:p>
            <a:r>
              <a:rPr lang="en-US" sz="1050" dirty="0"/>
              <a:t>23</a:t>
            </a:r>
          </a:p>
          <a:p>
            <a:r>
              <a:rPr lang="en-US" sz="1050" dirty="0"/>
              <a:t>24</a:t>
            </a:r>
          </a:p>
          <a:p>
            <a:r>
              <a:rPr lang="en-US" sz="1050" dirty="0"/>
              <a:t>25</a:t>
            </a:r>
          </a:p>
          <a:p>
            <a:r>
              <a:rPr lang="en-US" sz="1050" dirty="0"/>
              <a:t>26</a:t>
            </a:r>
          </a:p>
          <a:p>
            <a:r>
              <a:rPr lang="en-US" sz="1050" dirty="0"/>
              <a:t>27</a:t>
            </a:r>
          </a:p>
          <a:p>
            <a:r>
              <a:rPr lang="en-US" sz="1050" dirty="0"/>
              <a:t>28</a:t>
            </a:r>
          </a:p>
          <a:p>
            <a:r>
              <a:rPr lang="en-US" sz="1050" dirty="0"/>
              <a:t>29</a:t>
            </a:r>
          </a:p>
          <a:p>
            <a:r>
              <a:rPr lang="en-US" sz="1050" dirty="0"/>
              <a:t>30</a:t>
            </a:r>
          </a:p>
          <a:p>
            <a:r>
              <a:rPr lang="en-US" sz="1050" dirty="0"/>
              <a:t>31</a:t>
            </a:r>
          </a:p>
          <a:p>
            <a:r>
              <a:rPr lang="en-US" sz="1050" dirty="0"/>
              <a:t>32</a:t>
            </a:r>
          </a:p>
          <a:p>
            <a:r>
              <a:rPr lang="en-US" sz="1050" dirty="0"/>
              <a:t>33</a:t>
            </a:r>
          </a:p>
          <a:p>
            <a:r>
              <a:rPr lang="en-US" sz="1050" dirty="0"/>
              <a:t>34</a:t>
            </a:r>
          </a:p>
          <a:p>
            <a:r>
              <a:rPr lang="en-US" sz="1050" dirty="0"/>
              <a:t>35</a:t>
            </a:r>
          </a:p>
          <a:p>
            <a:r>
              <a:rPr lang="en-US" sz="1050" dirty="0"/>
              <a:t>36</a:t>
            </a:r>
          </a:p>
          <a:p>
            <a:r>
              <a:rPr lang="en-US" sz="1050" dirty="0"/>
              <a:t>37</a:t>
            </a:r>
          </a:p>
        </p:txBody>
      </p:sp>
    </p:spTree>
    <p:extLst>
      <p:ext uri="{BB962C8B-B14F-4D97-AF65-F5344CB8AC3E}">
        <p14:creationId xmlns:p14="http://schemas.microsoft.com/office/powerpoint/2010/main" val="3869106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EA0BB2-CC71-4D11-BEF0-A1D6819624C7}"/>
              </a:ext>
            </a:extLst>
          </p:cNvPr>
          <p:cNvPicPr>
            <a:picLocks noChangeAspect="1"/>
          </p:cNvPicPr>
          <p:nvPr/>
        </p:nvPicPr>
        <p:blipFill rotWithShape="1">
          <a:blip r:embed="rId2"/>
          <a:srcRect l="21212" t="25831" r="46472" b="57606"/>
          <a:stretch/>
        </p:blipFill>
        <p:spPr>
          <a:xfrm>
            <a:off x="0" y="-1"/>
            <a:ext cx="6096000" cy="3515007"/>
          </a:xfrm>
          <a:prstGeom prst="rect">
            <a:avLst/>
          </a:prstGeom>
        </p:spPr>
      </p:pic>
      <p:pic>
        <p:nvPicPr>
          <p:cNvPr id="6" name="Picture 5">
            <a:extLst>
              <a:ext uri="{FF2B5EF4-FFF2-40B4-BE49-F238E27FC236}">
                <a16:creationId xmlns:a16="http://schemas.microsoft.com/office/drawing/2014/main" id="{097D1D7C-2538-4569-B342-E8320C0E78AD}"/>
              </a:ext>
            </a:extLst>
          </p:cNvPr>
          <p:cNvPicPr>
            <a:picLocks noChangeAspect="1"/>
          </p:cNvPicPr>
          <p:nvPr/>
        </p:nvPicPr>
        <p:blipFill rotWithShape="1">
          <a:blip r:embed="rId2"/>
          <a:srcRect l="21735" t="6270" r="48165" b="78957"/>
          <a:stretch/>
        </p:blipFill>
        <p:spPr>
          <a:xfrm>
            <a:off x="0" y="3492111"/>
            <a:ext cx="6096000" cy="3365889"/>
          </a:xfrm>
          <a:prstGeom prst="rect">
            <a:avLst/>
          </a:prstGeom>
        </p:spPr>
      </p:pic>
      <p:pic>
        <p:nvPicPr>
          <p:cNvPr id="7" name="Picture 6">
            <a:extLst>
              <a:ext uri="{FF2B5EF4-FFF2-40B4-BE49-F238E27FC236}">
                <a16:creationId xmlns:a16="http://schemas.microsoft.com/office/drawing/2014/main" id="{EDC15526-9690-4FDD-81AD-A2ADA2C2C759}"/>
              </a:ext>
            </a:extLst>
          </p:cNvPr>
          <p:cNvPicPr>
            <a:picLocks noChangeAspect="1"/>
          </p:cNvPicPr>
          <p:nvPr/>
        </p:nvPicPr>
        <p:blipFill rotWithShape="1">
          <a:blip r:embed="rId2"/>
          <a:srcRect l="55785" t="25748" r="12081" b="57606"/>
          <a:stretch/>
        </p:blipFill>
        <p:spPr>
          <a:xfrm>
            <a:off x="6095999" y="3365889"/>
            <a:ext cx="6047687" cy="3520718"/>
          </a:xfrm>
          <a:prstGeom prst="rect">
            <a:avLst/>
          </a:prstGeom>
        </p:spPr>
      </p:pic>
      <p:sp>
        <p:nvSpPr>
          <p:cNvPr id="8" name="TextBox 7">
            <a:extLst>
              <a:ext uri="{FF2B5EF4-FFF2-40B4-BE49-F238E27FC236}">
                <a16:creationId xmlns:a16="http://schemas.microsoft.com/office/drawing/2014/main" id="{9A569956-36B6-4268-A73F-A7A52C696F7C}"/>
              </a:ext>
            </a:extLst>
          </p:cNvPr>
          <p:cNvSpPr txBox="1"/>
          <p:nvPr/>
        </p:nvSpPr>
        <p:spPr>
          <a:xfrm>
            <a:off x="128187" y="0"/>
            <a:ext cx="1250342" cy="369332"/>
          </a:xfrm>
          <a:prstGeom prst="rect">
            <a:avLst/>
          </a:prstGeom>
          <a:noFill/>
        </p:spPr>
        <p:txBody>
          <a:bodyPr wrap="none" rtlCol="0">
            <a:spAutoFit/>
          </a:bodyPr>
          <a:lstStyle/>
          <a:p>
            <a:r>
              <a:rPr lang="en-US" dirty="0">
                <a:solidFill>
                  <a:schemeClr val="bg1"/>
                </a:solidFill>
              </a:rPr>
              <a:t>Raw (color)</a:t>
            </a:r>
          </a:p>
        </p:txBody>
      </p:sp>
      <p:sp>
        <p:nvSpPr>
          <p:cNvPr id="10" name="TextBox 9">
            <a:extLst>
              <a:ext uri="{FF2B5EF4-FFF2-40B4-BE49-F238E27FC236}">
                <a16:creationId xmlns:a16="http://schemas.microsoft.com/office/drawing/2014/main" id="{CB9F202E-FF91-43B9-8F4F-4C91496B330F}"/>
              </a:ext>
            </a:extLst>
          </p:cNvPr>
          <p:cNvSpPr txBox="1"/>
          <p:nvPr/>
        </p:nvSpPr>
        <p:spPr>
          <a:xfrm>
            <a:off x="45429" y="3560074"/>
            <a:ext cx="2056460" cy="923330"/>
          </a:xfrm>
          <a:prstGeom prst="rect">
            <a:avLst/>
          </a:prstGeom>
          <a:noFill/>
        </p:spPr>
        <p:txBody>
          <a:bodyPr wrap="none" rtlCol="0">
            <a:spAutoFit/>
          </a:bodyPr>
          <a:lstStyle/>
          <a:p>
            <a:r>
              <a:rPr lang="en-US" dirty="0">
                <a:solidFill>
                  <a:schemeClr val="bg1"/>
                </a:solidFill>
              </a:rPr>
              <a:t>Detection</a:t>
            </a:r>
          </a:p>
          <a:p>
            <a:r>
              <a:rPr lang="en-US" dirty="0">
                <a:solidFill>
                  <a:schemeClr val="bg1"/>
                </a:solidFill>
              </a:rPr>
              <a:t>(Raw – Background)</a:t>
            </a:r>
          </a:p>
          <a:p>
            <a:r>
              <a:rPr lang="en-US" dirty="0">
                <a:solidFill>
                  <a:schemeClr val="bg1"/>
                </a:solidFill>
              </a:rPr>
              <a:t>(grey &amp; threshold)</a:t>
            </a:r>
          </a:p>
        </p:txBody>
      </p:sp>
      <p:sp>
        <p:nvSpPr>
          <p:cNvPr id="11" name="TextBox 10">
            <a:extLst>
              <a:ext uri="{FF2B5EF4-FFF2-40B4-BE49-F238E27FC236}">
                <a16:creationId xmlns:a16="http://schemas.microsoft.com/office/drawing/2014/main" id="{21BC44F4-9834-4AC8-9F22-BB93BBF62444}"/>
              </a:ext>
            </a:extLst>
          </p:cNvPr>
          <p:cNvSpPr txBox="1"/>
          <p:nvPr/>
        </p:nvSpPr>
        <p:spPr>
          <a:xfrm>
            <a:off x="6141429" y="3492111"/>
            <a:ext cx="1147430" cy="646331"/>
          </a:xfrm>
          <a:prstGeom prst="rect">
            <a:avLst/>
          </a:prstGeom>
          <a:noFill/>
        </p:spPr>
        <p:txBody>
          <a:bodyPr wrap="none" rtlCol="0">
            <a:spAutoFit/>
          </a:bodyPr>
          <a:lstStyle/>
          <a:p>
            <a:r>
              <a:rPr lang="en-US" dirty="0">
                <a:solidFill>
                  <a:schemeClr val="bg1"/>
                </a:solidFill>
              </a:rPr>
              <a:t>Tracking</a:t>
            </a:r>
          </a:p>
          <a:p>
            <a:r>
              <a:rPr lang="en-US" dirty="0">
                <a:solidFill>
                  <a:schemeClr val="bg1"/>
                </a:solidFill>
              </a:rPr>
              <a:t>(contours)</a:t>
            </a:r>
          </a:p>
        </p:txBody>
      </p:sp>
      <p:pic>
        <p:nvPicPr>
          <p:cNvPr id="3" name="Picture 2">
            <a:extLst>
              <a:ext uri="{FF2B5EF4-FFF2-40B4-BE49-F238E27FC236}">
                <a16:creationId xmlns:a16="http://schemas.microsoft.com/office/drawing/2014/main" id="{06B248D9-2E8B-44E9-B542-9379CC5277F7}"/>
              </a:ext>
            </a:extLst>
          </p:cNvPr>
          <p:cNvPicPr>
            <a:picLocks noChangeAspect="1"/>
          </p:cNvPicPr>
          <p:nvPr/>
        </p:nvPicPr>
        <p:blipFill rotWithShape="1">
          <a:blip r:embed="rId2"/>
          <a:srcRect l="56439" t="6681" r="13090" b="78054"/>
          <a:stretch/>
        </p:blipFill>
        <p:spPr>
          <a:xfrm>
            <a:off x="6096000" y="-1"/>
            <a:ext cx="6047686" cy="3515007"/>
          </a:xfrm>
          <a:prstGeom prst="rect">
            <a:avLst/>
          </a:prstGeom>
        </p:spPr>
      </p:pic>
      <p:sp>
        <p:nvSpPr>
          <p:cNvPr id="9" name="TextBox 8">
            <a:extLst>
              <a:ext uri="{FF2B5EF4-FFF2-40B4-BE49-F238E27FC236}">
                <a16:creationId xmlns:a16="http://schemas.microsoft.com/office/drawing/2014/main" id="{20464083-87B9-4302-BFB0-53378D994C80}"/>
              </a:ext>
            </a:extLst>
          </p:cNvPr>
          <p:cNvSpPr txBox="1"/>
          <p:nvPr/>
        </p:nvSpPr>
        <p:spPr>
          <a:xfrm>
            <a:off x="6095999" y="0"/>
            <a:ext cx="1579984" cy="646331"/>
          </a:xfrm>
          <a:prstGeom prst="rect">
            <a:avLst/>
          </a:prstGeom>
          <a:noFill/>
        </p:spPr>
        <p:txBody>
          <a:bodyPr wrap="none" rtlCol="0">
            <a:spAutoFit/>
          </a:bodyPr>
          <a:lstStyle/>
          <a:p>
            <a:r>
              <a:rPr lang="en-US" dirty="0">
                <a:solidFill>
                  <a:schemeClr val="bg1"/>
                </a:solidFill>
              </a:rPr>
              <a:t>Background</a:t>
            </a:r>
          </a:p>
          <a:p>
            <a:r>
              <a:rPr lang="en-US" dirty="0">
                <a:solidFill>
                  <a:schemeClr val="bg1"/>
                </a:solidFill>
              </a:rPr>
              <a:t>(Median Filter)</a:t>
            </a:r>
          </a:p>
        </p:txBody>
      </p:sp>
    </p:spTree>
    <p:extLst>
      <p:ext uri="{BB962C8B-B14F-4D97-AF65-F5344CB8AC3E}">
        <p14:creationId xmlns:p14="http://schemas.microsoft.com/office/powerpoint/2010/main" val="2890915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A33B11-6D34-4A6C-9EE8-876CE27FEC36}"/>
              </a:ext>
            </a:extLst>
          </p:cNvPr>
          <p:cNvSpPr/>
          <p:nvPr/>
        </p:nvSpPr>
        <p:spPr>
          <a:xfrm>
            <a:off x="324740" y="148990"/>
            <a:ext cx="11690647" cy="830997"/>
          </a:xfrm>
          <a:prstGeom prst="rect">
            <a:avLst/>
          </a:prstGeom>
        </p:spPr>
        <p:txBody>
          <a:bodyPr wrap="square">
            <a:spAutoFit/>
          </a:bodyPr>
          <a:lstStyle/>
          <a:p>
            <a:pPr algn="ctr"/>
            <a:r>
              <a:rPr lang="en-US" sz="2800" b="1" dirty="0"/>
              <a:t>Simple Background Estimation in Videos using OpenCV </a:t>
            </a:r>
            <a:r>
              <a:rPr lang="en-US" sz="2800" i="1" dirty="0"/>
              <a:t>by Satya Mallick</a:t>
            </a:r>
          </a:p>
          <a:p>
            <a:pPr algn="ctr"/>
            <a:r>
              <a:rPr lang="en-US" dirty="0"/>
              <a:t>https://www.learnopencv.com/simple-background-estimation-in-videos-using-opencv-c-python/</a:t>
            </a:r>
          </a:p>
        </p:txBody>
      </p:sp>
      <p:pic>
        <p:nvPicPr>
          <p:cNvPr id="5" name="Picture 4">
            <a:extLst>
              <a:ext uri="{FF2B5EF4-FFF2-40B4-BE49-F238E27FC236}">
                <a16:creationId xmlns:a16="http://schemas.microsoft.com/office/drawing/2014/main" id="{8F03883B-FE74-46B6-BCFE-CF22DE7E7EB4}"/>
              </a:ext>
            </a:extLst>
          </p:cNvPr>
          <p:cNvPicPr>
            <a:picLocks noChangeAspect="1"/>
          </p:cNvPicPr>
          <p:nvPr/>
        </p:nvPicPr>
        <p:blipFill rotWithShape="1">
          <a:blip r:embed="rId2"/>
          <a:srcRect l="1449" t="51589"/>
          <a:stretch/>
        </p:blipFill>
        <p:spPr>
          <a:xfrm>
            <a:off x="88308" y="1145136"/>
            <a:ext cx="5252814" cy="2902871"/>
          </a:xfrm>
          <a:prstGeom prst="rect">
            <a:avLst/>
          </a:prstGeom>
        </p:spPr>
      </p:pic>
      <p:pic>
        <p:nvPicPr>
          <p:cNvPr id="6" name="Picture 5">
            <a:extLst>
              <a:ext uri="{FF2B5EF4-FFF2-40B4-BE49-F238E27FC236}">
                <a16:creationId xmlns:a16="http://schemas.microsoft.com/office/drawing/2014/main" id="{FC879EB9-C8D8-4B04-8585-39A8F7C9B1CC}"/>
              </a:ext>
            </a:extLst>
          </p:cNvPr>
          <p:cNvPicPr>
            <a:picLocks noChangeAspect="1"/>
          </p:cNvPicPr>
          <p:nvPr/>
        </p:nvPicPr>
        <p:blipFill rotWithShape="1">
          <a:blip r:embed="rId3"/>
          <a:srcRect l="187" t="50000" r="-1"/>
          <a:stretch/>
        </p:blipFill>
        <p:spPr>
          <a:xfrm>
            <a:off x="6319614" y="1145136"/>
            <a:ext cx="5252814" cy="2960241"/>
          </a:xfrm>
          <a:prstGeom prst="rect">
            <a:avLst/>
          </a:prstGeom>
        </p:spPr>
      </p:pic>
      <p:pic>
        <p:nvPicPr>
          <p:cNvPr id="7" name="Picture 6">
            <a:extLst>
              <a:ext uri="{FF2B5EF4-FFF2-40B4-BE49-F238E27FC236}">
                <a16:creationId xmlns:a16="http://schemas.microsoft.com/office/drawing/2014/main" id="{8DF1ED02-067F-43EA-86F8-D43EC22BD580}"/>
              </a:ext>
            </a:extLst>
          </p:cNvPr>
          <p:cNvPicPr>
            <a:picLocks noChangeAspect="1"/>
          </p:cNvPicPr>
          <p:nvPr/>
        </p:nvPicPr>
        <p:blipFill rotWithShape="1">
          <a:blip r:embed="rId4"/>
          <a:srcRect l="3831" t="51589"/>
          <a:stretch/>
        </p:blipFill>
        <p:spPr>
          <a:xfrm>
            <a:off x="3161943" y="4128402"/>
            <a:ext cx="4819830" cy="2729598"/>
          </a:xfrm>
          <a:prstGeom prst="rect">
            <a:avLst/>
          </a:prstGeom>
        </p:spPr>
      </p:pic>
    </p:spTree>
    <p:extLst>
      <p:ext uri="{BB962C8B-B14F-4D97-AF65-F5344CB8AC3E}">
        <p14:creationId xmlns:p14="http://schemas.microsoft.com/office/powerpoint/2010/main" val="2447378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575C5C-9631-4AB1-94CD-B0A1B76C3CC1}"/>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313308" y="2205772"/>
            <a:ext cx="5707320" cy="4221622"/>
          </a:xfrm>
          <a:prstGeom prst="rect">
            <a:avLst/>
          </a:prstGeom>
        </p:spPr>
      </p:pic>
      <p:pic>
        <p:nvPicPr>
          <p:cNvPr id="3" name="Picture 2">
            <a:extLst>
              <a:ext uri="{FF2B5EF4-FFF2-40B4-BE49-F238E27FC236}">
                <a16:creationId xmlns:a16="http://schemas.microsoft.com/office/drawing/2014/main" id="{8E4E5B68-F351-4057-A516-6EC9A64ACF11}"/>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785323" y="2204816"/>
            <a:ext cx="4973653" cy="4222578"/>
          </a:xfrm>
          <a:prstGeom prst="rect">
            <a:avLst/>
          </a:prstGeom>
        </p:spPr>
      </p:pic>
      <p:sp>
        <p:nvSpPr>
          <p:cNvPr id="4" name="TextBox 3">
            <a:extLst>
              <a:ext uri="{FF2B5EF4-FFF2-40B4-BE49-F238E27FC236}">
                <a16:creationId xmlns:a16="http://schemas.microsoft.com/office/drawing/2014/main" id="{27291D4E-88C4-4CCA-9FC6-472A6E2A40E7}"/>
              </a:ext>
            </a:extLst>
          </p:cNvPr>
          <p:cNvSpPr txBox="1"/>
          <p:nvPr/>
        </p:nvSpPr>
        <p:spPr>
          <a:xfrm>
            <a:off x="8494483" y="2367187"/>
            <a:ext cx="1101520" cy="400110"/>
          </a:xfrm>
          <a:prstGeom prst="rect">
            <a:avLst/>
          </a:prstGeom>
          <a:noFill/>
        </p:spPr>
        <p:txBody>
          <a:bodyPr wrap="none" rtlCol="0">
            <a:spAutoFit/>
          </a:bodyPr>
          <a:lstStyle/>
          <a:p>
            <a:r>
              <a:rPr lang="en-US" sz="2000" dirty="0" err="1">
                <a:solidFill>
                  <a:schemeClr val="bg1"/>
                </a:solidFill>
              </a:rPr>
              <a:t>Tracklets</a:t>
            </a:r>
            <a:endParaRPr lang="en-US" sz="2000" dirty="0">
              <a:solidFill>
                <a:schemeClr val="bg1"/>
              </a:solidFill>
            </a:endParaRPr>
          </a:p>
        </p:txBody>
      </p:sp>
      <p:sp>
        <p:nvSpPr>
          <p:cNvPr id="5" name="Rectangle 4">
            <a:extLst>
              <a:ext uri="{FF2B5EF4-FFF2-40B4-BE49-F238E27FC236}">
                <a16:creationId xmlns:a16="http://schemas.microsoft.com/office/drawing/2014/main" id="{522586D6-A8BA-4917-8DCA-4227A46C73EF}"/>
              </a:ext>
            </a:extLst>
          </p:cNvPr>
          <p:cNvSpPr/>
          <p:nvPr/>
        </p:nvSpPr>
        <p:spPr>
          <a:xfrm>
            <a:off x="9676818" y="3048057"/>
            <a:ext cx="301686" cy="369332"/>
          </a:xfrm>
          <a:prstGeom prst="rect">
            <a:avLst/>
          </a:prstGeom>
        </p:spPr>
        <p:txBody>
          <a:bodyPr wrap="none">
            <a:spAutoFit/>
          </a:bodyPr>
          <a:lstStyle/>
          <a:p>
            <a:r>
              <a:rPr lang="en-US" dirty="0">
                <a:solidFill>
                  <a:schemeClr val="bg1"/>
                </a:solidFill>
              </a:rPr>
              <a:t>1</a:t>
            </a:r>
            <a:endParaRPr lang="en-US" dirty="0"/>
          </a:p>
        </p:txBody>
      </p:sp>
      <p:sp>
        <p:nvSpPr>
          <p:cNvPr id="6" name="Rectangle 5">
            <a:extLst>
              <a:ext uri="{FF2B5EF4-FFF2-40B4-BE49-F238E27FC236}">
                <a16:creationId xmlns:a16="http://schemas.microsoft.com/office/drawing/2014/main" id="{E3007564-D66E-417A-9438-B8A55621A4AF}"/>
              </a:ext>
            </a:extLst>
          </p:cNvPr>
          <p:cNvSpPr/>
          <p:nvPr/>
        </p:nvSpPr>
        <p:spPr>
          <a:xfrm>
            <a:off x="11399918" y="2450308"/>
            <a:ext cx="470116" cy="369332"/>
          </a:xfrm>
          <a:prstGeom prst="rect">
            <a:avLst/>
          </a:prstGeom>
        </p:spPr>
        <p:txBody>
          <a:bodyPr wrap="square">
            <a:spAutoFit/>
          </a:bodyPr>
          <a:lstStyle/>
          <a:p>
            <a:r>
              <a:rPr lang="en-US" dirty="0">
                <a:solidFill>
                  <a:schemeClr val="bg1"/>
                </a:solidFill>
              </a:rPr>
              <a:t>6</a:t>
            </a:r>
            <a:endParaRPr lang="en-US" dirty="0"/>
          </a:p>
        </p:txBody>
      </p:sp>
      <p:sp>
        <p:nvSpPr>
          <p:cNvPr id="7" name="Rectangle 6">
            <a:extLst>
              <a:ext uri="{FF2B5EF4-FFF2-40B4-BE49-F238E27FC236}">
                <a16:creationId xmlns:a16="http://schemas.microsoft.com/office/drawing/2014/main" id="{4F4DAE9C-3C9B-40F3-B5C4-D360FAEAC976}"/>
              </a:ext>
            </a:extLst>
          </p:cNvPr>
          <p:cNvSpPr/>
          <p:nvPr/>
        </p:nvSpPr>
        <p:spPr>
          <a:xfrm>
            <a:off x="11098232" y="3051124"/>
            <a:ext cx="301686" cy="369332"/>
          </a:xfrm>
          <a:prstGeom prst="rect">
            <a:avLst/>
          </a:prstGeom>
        </p:spPr>
        <p:txBody>
          <a:bodyPr wrap="none">
            <a:spAutoFit/>
          </a:bodyPr>
          <a:lstStyle/>
          <a:p>
            <a:r>
              <a:rPr lang="en-US" dirty="0">
                <a:solidFill>
                  <a:schemeClr val="bg1"/>
                </a:solidFill>
              </a:rPr>
              <a:t>5</a:t>
            </a:r>
            <a:endParaRPr lang="en-US" dirty="0"/>
          </a:p>
        </p:txBody>
      </p:sp>
      <p:sp>
        <p:nvSpPr>
          <p:cNvPr id="8" name="Rectangle 7">
            <a:extLst>
              <a:ext uri="{FF2B5EF4-FFF2-40B4-BE49-F238E27FC236}">
                <a16:creationId xmlns:a16="http://schemas.microsoft.com/office/drawing/2014/main" id="{5CE8BDF5-CA35-4BAD-A2D9-4794AB6F4706}"/>
              </a:ext>
            </a:extLst>
          </p:cNvPr>
          <p:cNvSpPr/>
          <p:nvPr/>
        </p:nvSpPr>
        <p:spPr>
          <a:xfrm>
            <a:off x="10289113" y="3777516"/>
            <a:ext cx="301686" cy="369332"/>
          </a:xfrm>
          <a:prstGeom prst="rect">
            <a:avLst/>
          </a:prstGeom>
        </p:spPr>
        <p:txBody>
          <a:bodyPr wrap="none">
            <a:spAutoFit/>
          </a:bodyPr>
          <a:lstStyle/>
          <a:p>
            <a:r>
              <a:rPr lang="en-US" dirty="0">
                <a:solidFill>
                  <a:schemeClr val="bg1"/>
                </a:solidFill>
              </a:rPr>
              <a:t>4</a:t>
            </a:r>
            <a:endParaRPr lang="en-US" dirty="0"/>
          </a:p>
        </p:txBody>
      </p:sp>
      <p:sp>
        <p:nvSpPr>
          <p:cNvPr id="9" name="Rectangle 8">
            <a:extLst>
              <a:ext uri="{FF2B5EF4-FFF2-40B4-BE49-F238E27FC236}">
                <a16:creationId xmlns:a16="http://schemas.microsoft.com/office/drawing/2014/main" id="{B3945101-477C-406D-A3D2-6503854903EF}"/>
              </a:ext>
            </a:extLst>
          </p:cNvPr>
          <p:cNvSpPr/>
          <p:nvPr/>
        </p:nvSpPr>
        <p:spPr>
          <a:xfrm flipH="1">
            <a:off x="9978504" y="4128676"/>
            <a:ext cx="612295" cy="369332"/>
          </a:xfrm>
          <a:prstGeom prst="rect">
            <a:avLst/>
          </a:prstGeom>
        </p:spPr>
        <p:txBody>
          <a:bodyPr wrap="square">
            <a:spAutoFit/>
          </a:bodyPr>
          <a:lstStyle/>
          <a:p>
            <a:r>
              <a:rPr lang="en-US" dirty="0">
                <a:solidFill>
                  <a:schemeClr val="bg1"/>
                </a:solidFill>
              </a:rPr>
              <a:t>3</a:t>
            </a:r>
            <a:endParaRPr lang="en-US" dirty="0"/>
          </a:p>
        </p:txBody>
      </p:sp>
      <p:sp>
        <p:nvSpPr>
          <p:cNvPr id="10" name="Rectangle 9">
            <a:extLst>
              <a:ext uri="{FF2B5EF4-FFF2-40B4-BE49-F238E27FC236}">
                <a16:creationId xmlns:a16="http://schemas.microsoft.com/office/drawing/2014/main" id="{AA747178-537E-45AF-8776-E05BA67AF76A}"/>
              </a:ext>
            </a:extLst>
          </p:cNvPr>
          <p:cNvSpPr/>
          <p:nvPr/>
        </p:nvSpPr>
        <p:spPr>
          <a:xfrm>
            <a:off x="11031290" y="5628612"/>
            <a:ext cx="301686" cy="369332"/>
          </a:xfrm>
          <a:prstGeom prst="rect">
            <a:avLst/>
          </a:prstGeom>
        </p:spPr>
        <p:txBody>
          <a:bodyPr wrap="none">
            <a:spAutoFit/>
          </a:bodyPr>
          <a:lstStyle/>
          <a:p>
            <a:r>
              <a:rPr lang="en-US" dirty="0">
                <a:solidFill>
                  <a:schemeClr val="bg1"/>
                </a:solidFill>
              </a:rPr>
              <a:t>2</a:t>
            </a:r>
            <a:endParaRPr lang="en-US" dirty="0"/>
          </a:p>
        </p:txBody>
      </p:sp>
      <p:sp>
        <p:nvSpPr>
          <p:cNvPr id="11" name="Oval 10">
            <a:extLst>
              <a:ext uri="{FF2B5EF4-FFF2-40B4-BE49-F238E27FC236}">
                <a16:creationId xmlns:a16="http://schemas.microsoft.com/office/drawing/2014/main" id="{A1E4F8C9-D626-45AC-9CA5-AD2063446461}"/>
              </a:ext>
            </a:extLst>
          </p:cNvPr>
          <p:cNvSpPr/>
          <p:nvPr/>
        </p:nvSpPr>
        <p:spPr>
          <a:xfrm>
            <a:off x="5486363" y="1922805"/>
            <a:ext cx="729241" cy="743484"/>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F9AC905-03BD-45BC-9186-EE532BB0C00F}"/>
              </a:ext>
            </a:extLst>
          </p:cNvPr>
          <p:cNvSpPr txBox="1"/>
          <p:nvPr/>
        </p:nvSpPr>
        <p:spPr>
          <a:xfrm>
            <a:off x="1125488" y="1114566"/>
            <a:ext cx="10633488" cy="461665"/>
          </a:xfrm>
          <a:prstGeom prst="rect">
            <a:avLst/>
          </a:prstGeom>
          <a:noFill/>
        </p:spPr>
        <p:txBody>
          <a:bodyPr wrap="none" rtlCol="0">
            <a:spAutoFit/>
          </a:bodyPr>
          <a:lstStyle/>
          <a:p>
            <a:r>
              <a:rPr lang="en-US" sz="2400" b="1" dirty="0" err="1"/>
              <a:t>Tracket</a:t>
            </a:r>
            <a:r>
              <a:rPr lang="en-US" sz="2400" b="1" dirty="0"/>
              <a:t>: A temporal sequence of a single object positions across frame boundaries</a:t>
            </a:r>
          </a:p>
        </p:txBody>
      </p:sp>
      <p:sp>
        <p:nvSpPr>
          <p:cNvPr id="13" name="TextBox 12">
            <a:extLst>
              <a:ext uri="{FF2B5EF4-FFF2-40B4-BE49-F238E27FC236}">
                <a16:creationId xmlns:a16="http://schemas.microsoft.com/office/drawing/2014/main" id="{80689580-86A2-48B6-B0A2-8E0388C57604}"/>
              </a:ext>
            </a:extLst>
          </p:cNvPr>
          <p:cNvSpPr txBox="1"/>
          <p:nvPr/>
        </p:nvSpPr>
        <p:spPr>
          <a:xfrm>
            <a:off x="2982422" y="161901"/>
            <a:ext cx="6358215" cy="769441"/>
          </a:xfrm>
          <a:prstGeom prst="rect">
            <a:avLst/>
          </a:prstGeom>
          <a:noFill/>
        </p:spPr>
        <p:txBody>
          <a:bodyPr wrap="none" rtlCol="0">
            <a:spAutoFit/>
          </a:bodyPr>
          <a:lstStyle/>
          <a:p>
            <a:r>
              <a:rPr lang="en-US" sz="4400" b="1" dirty="0"/>
              <a:t>Tracking Multiple Objects</a:t>
            </a:r>
          </a:p>
        </p:txBody>
      </p:sp>
    </p:spTree>
    <p:extLst>
      <p:ext uri="{BB962C8B-B14F-4D97-AF65-F5344CB8AC3E}">
        <p14:creationId xmlns:p14="http://schemas.microsoft.com/office/powerpoint/2010/main" val="3959007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8DD6C6-EB50-482F-9393-97719610717C}"/>
              </a:ext>
            </a:extLst>
          </p:cNvPr>
          <p:cNvSpPr txBox="1"/>
          <p:nvPr/>
        </p:nvSpPr>
        <p:spPr>
          <a:xfrm>
            <a:off x="810912" y="1089690"/>
            <a:ext cx="9978505" cy="5262979"/>
          </a:xfrm>
          <a:prstGeom prst="rect">
            <a:avLst/>
          </a:prstGeom>
          <a:noFill/>
        </p:spPr>
        <p:txBody>
          <a:bodyPr wrap="square" rtlCol="0">
            <a:spAutoFit/>
          </a:bodyPr>
          <a:lstStyle/>
          <a:p>
            <a:r>
              <a:rPr lang="en-US" sz="2400" b="1" dirty="0"/>
              <a:t>Object Feature: </a:t>
            </a:r>
          </a:p>
          <a:p>
            <a:pPr marL="285750" indent="-285750">
              <a:buFont typeface="Arial" panose="020B0604020202020204" pitchFamily="34" charset="0"/>
              <a:buChar char="•"/>
            </a:pPr>
            <a:r>
              <a:rPr lang="en-US" sz="2400" dirty="0"/>
              <a:t>Match object in current frame to previous frame based on feature (distance, area, aspect ratio, rotation, shape, velocity (magnitude and direction), etc.</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What happens when signal drops out so a match with the previous frame can’t be made? Match with wrong object? </a:t>
            </a:r>
          </a:p>
          <a:p>
            <a:pPr marL="285750" indent="-285750">
              <a:buFont typeface="Arial" panose="020B0604020202020204" pitchFamily="34" charset="0"/>
              <a:buChar char="•"/>
            </a:pPr>
            <a:endParaRPr lang="en-US" sz="2400" dirty="0"/>
          </a:p>
          <a:p>
            <a:r>
              <a:rPr lang="en-US" sz="2400" b="1" dirty="0"/>
              <a:t>Solution: Persistent ID Model (Cam) </a:t>
            </a:r>
          </a:p>
          <a:p>
            <a:pPr marL="285750" indent="-285750">
              <a:buFont typeface="Arial" panose="020B0604020202020204" pitchFamily="34" charset="0"/>
              <a:buChar char="•"/>
            </a:pPr>
            <a:r>
              <a:rPr lang="en-US" sz="2400" dirty="0"/>
              <a:t>Persists and maintains ID across frame.</a:t>
            </a:r>
          </a:p>
          <a:p>
            <a:pPr marL="285750" indent="-285750">
              <a:buFont typeface="Arial" panose="020B0604020202020204" pitchFamily="34" charset="0"/>
              <a:buChar char="•"/>
            </a:pPr>
            <a:r>
              <a:rPr lang="en-US" sz="2400" dirty="0"/>
              <a:t>One object assigned to one Cam</a:t>
            </a:r>
          </a:p>
          <a:p>
            <a:pPr marL="285750" indent="-285750">
              <a:buFont typeface="Arial" panose="020B0604020202020204" pitchFamily="34" charset="0"/>
              <a:buChar char="•"/>
            </a:pPr>
            <a:r>
              <a:rPr lang="en-US" sz="2400" dirty="0"/>
              <a:t>Cam becomes inactive when no object near.</a:t>
            </a:r>
          </a:p>
          <a:p>
            <a:pPr marL="285750" indent="-285750">
              <a:buFont typeface="Arial" panose="020B0604020202020204" pitchFamily="34" charset="0"/>
              <a:buChar char="•"/>
            </a:pPr>
            <a:r>
              <a:rPr lang="en-US" sz="2400" dirty="0"/>
              <a:t>Inactive Cam assigned to object when near and becomes active. </a:t>
            </a:r>
          </a:p>
          <a:p>
            <a:pPr marL="285750" indent="-285750">
              <a:buFont typeface="Arial" panose="020B0604020202020204" pitchFamily="34" charset="0"/>
              <a:buChar char="•"/>
            </a:pPr>
            <a:r>
              <a:rPr lang="en-US" sz="2400" dirty="0"/>
              <a:t>Inactive Cam detected after N frames to prevent “land mine” (assigning dormant ID to actively tracked object)</a:t>
            </a:r>
          </a:p>
        </p:txBody>
      </p:sp>
      <p:sp>
        <p:nvSpPr>
          <p:cNvPr id="3" name="TextBox 2">
            <a:extLst>
              <a:ext uri="{FF2B5EF4-FFF2-40B4-BE49-F238E27FC236}">
                <a16:creationId xmlns:a16="http://schemas.microsoft.com/office/drawing/2014/main" id="{43EA9BDD-EC90-47CA-9126-A6A9893344AF}"/>
              </a:ext>
            </a:extLst>
          </p:cNvPr>
          <p:cNvSpPr txBox="1"/>
          <p:nvPr/>
        </p:nvSpPr>
        <p:spPr>
          <a:xfrm>
            <a:off x="653228" y="230602"/>
            <a:ext cx="10885544" cy="769441"/>
          </a:xfrm>
          <a:prstGeom prst="rect">
            <a:avLst/>
          </a:prstGeom>
          <a:noFill/>
        </p:spPr>
        <p:txBody>
          <a:bodyPr wrap="none" rtlCol="0">
            <a:spAutoFit/>
          </a:bodyPr>
          <a:lstStyle/>
          <a:p>
            <a:r>
              <a:rPr lang="en-US" sz="4400" b="1" dirty="0"/>
              <a:t>Coding Approach to Tracking Multiple Objects</a:t>
            </a:r>
          </a:p>
        </p:txBody>
      </p:sp>
    </p:spTree>
    <p:extLst>
      <p:ext uri="{BB962C8B-B14F-4D97-AF65-F5344CB8AC3E}">
        <p14:creationId xmlns:p14="http://schemas.microsoft.com/office/powerpoint/2010/main" val="1443699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3C221A3-A95C-4299-6713-C243BAF0AF59}"/>
              </a:ext>
            </a:extLst>
          </p:cNvPr>
          <p:cNvSpPr/>
          <p:nvPr/>
        </p:nvSpPr>
        <p:spPr>
          <a:xfrm>
            <a:off x="2816482" y="676815"/>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30AAA1A5-EF4D-C7CD-BF71-25D71887802B}"/>
              </a:ext>
            </a:extLst>
          </p:cNvPr>
          <p:cNvSpPr/>
          <p:nvPr/>
        </p:nvSpPr>
        <p:spPr>
          <a:xfrm>
            <a:off x="3201042" y="924643"/>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4" name="Oval 3">
            <a:extLst>
              <a:ext uri="{FF2B5EF4-FFF2-40B4-BE49-F238E27FC236}">
                <a16:creationId xmlns:a16="http://schemas.microsoft.com/office/drawing/2014/main" id="{A0BDBC73-F78E-973D-CD10-A88B2DC80983}"/>
              </a:ext>
            </a:extLst>
          </p:cNvPr>
          <p:cNvSpPr/>
          <p:nvPr/>
        </p:nvSpPr>
        <p:spPr>
          <a:xfrm>
            <a:off x="3975859" y="924643"/>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5" name="Oval 4">
            <a:extLst>
              <a:ext uri="{FF2B5EF4-FFF2-40B4-BE49-F238E27FC236}">
                <a16:creationId xmlns:a16="http://schemas.microsoft.com/office/drawing/2014/main" id="{955C7D37-DA38-58AA-FC73-018199C514F2}"/>
              </a:ext>
            </a:extLst>
          </p:cNvPr>
          <p:cNvSpPr/>
          <p:nvPr/>
        </p:nvSpPr>
        <p:spPr>
          <a:xfrm>
            <a:off x="3608390" y="1508606"/>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 name="TextBox 5">
            <a:extLst>
              <a:ext uri="{FF2B5EF4-FFF2-40B4-BE49-F238E27FC236}">
                <a16:creationId xmlns:a16="http://schemas.microsoft.com/office/drawing/2014/main" id="{9E944940-3BDF-AB90-E1B0-48D353D7C08E}"/>
              </a:ext>
            </a:extLst>
          </p:cNvPr>
          <p:cNvSpPr txBox="1"/>
          <p:nvPr/>
        </p:nvSpPr>
        <p:spPr>
          <a:xfrm>
            <a:off x="2816482" y="1863613"/>
            <a:ext cx="910890" cy="369332"/>
          </a:xfrm>
          <a:prstGeom prst="rect">
            <a:avLst/>
          </a:prstGeom>
          <a:noFill/>
        </p:spPr>
        <p:txBody>
          <a:bodyPr wrap="none" rtlCol="0">
            <a:spAutoFit/>
          </a:bodyPr>
          <a:lstStyle/>
          <a:p>
            <a:r>
              <a:rPr lang="en-US" dirty="0"/>
              <a:t>frame 1</a:t>
            </a:r>
          </a:p>
        </p:txBody>
      </p:sp>
      <p:sp>
        <p:nvSpPr>
          <p:cNvPr id="7" name="TextBox 6">
            <a:extLst>
              <a:ext uri="{FF2B5EF4-FFF2-40B4-BE49-F238E27FC236}">
                <a16:creationId xmlns:a16="http://schemas.microsoft.com/office/drawing/2014/main" id="{9B4CC02C-000D-1DCA-CD81-8871EB52CA73}"/>
              </a:ext>
            </a:extLst>
          </p:cNvPr>
          <p:cNvSpPr txBox="1"/>
          <p:nvPr/>
        </p:nvSpPr>
        <p:spPr>
          <a:xfrm>
            <a:off x="4026574" y="218302"/>
            <a:ext cx="4757440" cy="369332"/>
          </a:xfrm>
          <a:prstGeom prst="rect">
            <a:avLst/>
          </a:prstGeom>
          <a:noFill/>
        </p:spPr>
        <p:txBody>
          <a:bodyPr wrap="square" rtlCol="0">
            <a:spAutoFit/>
          </a:bodyPr>
          <a:lstStyle/>
          <a:p>
            <a:r>
              <a:rPr lang="en-US" b="1" dirty="0"/>
              <a:t>Case 1 Small movement, all objects far apart</a:t>
            </a:r>
          </a:p>
        </p:txBody>
      </p:sp>
      <p:sp>
        <p:nvSpPr>
          <p:cNvPr id="15" name="Rectangle 14">
            <a:extLst>
              <a:ext uri="{FF2B5EF4-FFF2-40B4-BE49-F238E27FC236}">
                <a16:creationId xmlns:a16="http://schemas.microsoft.com/office/drawing/2014/main" id="{74D4753B-C24E-640D-FECE-6C5A889AC8BC}"/>
              </a:ext>
            </a:extLst>
          </p:cNvPr>
          <p:cNvSpPr/>
          <p:nvPr/>
        </p:nvSpPr>
        <p:spPr>
          <a:xfrm>
            <a:off x="5120412" y="711794"/>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0435B5C-B016-7CD7-9C60-C428FCD75CD7}"/>
              </a:ext>
            </a:extLst>
          </p:cNvPr>
          <p:cNvSpPr/>
          <p:nvPr/>
        </p:nvSpPr>
        <p:spPr>
          <a:xfrm>
            <a:off x="5496007" y="959622"/>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7" name="Oval 16">
            <a:extLst>
              <a:ext uri="{FF2B5EF4-FFF2-40B4-BE49-F238E27FC236}">
                <a16:creationId xmlns:a16="http://schemas.microsoft.com/office/drawing/2014/main" id="{5518E76D-52DF-45CB-8703-8E789068D7F5}"/>
              </a:ext>
            </a:extLst>
          </p:cNvPr>
          <p:cNvSpPr/>
          <p:nvPr/>
        </p:nvSpPr>
        <p:spPr>
          <a:xfrm>
            <a:off x="6270824" y="959622"/>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8" name="Oval 17">
            <a:extLst>
              <a:ext uri="{FF2B5EF4-FFF2-40B4-BE49-F238E27FC236}">
                <a16:creationId xmlns:a16="http://schemas.microsoft.com/office/drawing/2014/main" id="{CCB73D19-641A-3B78-AE71-6786BEFA45A0}"/>
              </a:ext>
            </a:extLst>
          </p:cNvPr>
          <p:cNvSpPr/>
          <p:nvPr/>
        </p:nvSpPr>
        <p:spPr>
          <a:xfrm>
            <a:off x="5903355" y="1543585"/>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1" name="TextBox 20">
            <a:extLst>
              <a:ext uri="{FF2B5EF4-FFF2-40B4-BE49-F238E27FC236}">
                <a16:creationId xmlns:a16="http://schemas.microsoft.com/office/drawing/2014/main" id="{693B1269-5542-6D6F-2F2D-D4EB0E7207D8}"/>
              </a:ext>
            </a:extLst>
          </p:cNvPr>
          <p:cNvSpPr txBox="1"/>
          <p:nvPr/>
        </p:nvSpPr>
        <p:spPr>
          <a:xfrm>
            <a:off x="5078213" y="1846924"/>
            <a:ext cx="910890" cy="369332"/>
          </a:xfrm>
          <a:prstGeom prst="rect">
            <a:avLst/>
          </a:prstGeom>
          <a:noFill/>
        </p:spPr>
        <p:txBody>
          <a:bodyPr wrap="none" rtlCol="0">
            <a:spAutoFit/>
          </a:bodyPr>
          <a:lstStyle/>
          <a:p>
            <a:r>
              <a:rPr lang="en-US" dirty="0"/>
              <a:t>frame 2</a:t>
            </a:r>
          </a:p>
        </p:txBody>
      </p:sp>
      <p:sp>
        <p:nvSpPr>
          <p:cNvPr id="22" name="Oval 21">
            <a:extLst>
              <a:ext uri="{FF2B5EF4-FFF2-40B4-BE49-F238E27FC236}">
                <a16:creationId xmlns:a16="http://schemas.microsoft.com/office/drawing/2014/main" id="{50F5B5AF-26DB-FB77-4658-FB531AC60EC8}"/>
              </a:ext>
            </a:extLst>
          </p:cNvPr>
          <p:cNvSpPr/>
          <p:nvPr/>
        </p:nvSpPr>
        <p:spPr>
          <a:xfrm>
            <a:off x="5764948" y="106720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3" name="Oval 22">
            <a:extLst>
              <a:ext uri="{FF2B5EF4-FFF2-40B4-BE49-F238E27FC236}">
                <a16:creationId xmlns:a16="http://schemas.microsoft.com/office/drawing/2014/main" id="{C225B680-3636-DF64-6EAC-3B8DFF567BA7}"/>
              </a:ext>
            </a:extLst>
          </p:cNvPr>
          <p:cNvSpPr/>
          <p:nvPr/>
        </p:nvSpPr>
        <p:spPr>
          <a:xfrm>
            <a:off x="6405294" y="756747"/>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4" name="Oval 23">
            <a:extLst>
              <a:ext uri="{FF2B5EF4-FFF2-40B4-BE49-F238E27FC236}">
                <a16:creationId xmlns:a16="http://schemas.microsoft.com/office/drawing/2014/main" id="{D9ECFF96-394D-973D-41E2-F78FA3A40BF9}"/>
              </a:ext>
            </a:extLst>
          </p:cNvPr>
          <p:cNvSpPr/>
          <p:nvPr/>
        </p:nvSpPr>
        <p:spPr>
          <a:xfrm>
            <a:off x="5666718" y="153165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33" name="Rectangle 32">
            <a:extLst>
              <a:ext uri="{FF2B5EF4-FFF2-40B4-BE49-F238E27FC236}">
                <a16:creationId xmlns:a16="http://schemas.microsoft.com/office/drawing/2014/main" id="{75FBE38B-E224-DE46-E516-2EE04FD4E28C}"/>
              </a:ext>
            </a:extLst>
          </p:cNvPr>
          <p:cNvSpPr/>
          <p:nvPr/>
        </p:nvSpPr>
        <p:spPr>
          <a:xfrm>
            <a:off x="7364907" y="695105"/>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1EB78E04-E3B6-DF96-612C-49149327B0C0}"/>
              </a:ext>
            </a:extLst>
          </p:cNvPr>
          <p:cNvSpPr/>
          <p:nvPr/>
        </p:nvSpPr>
        <p:spPr>
          <a:xfrm>
            <a:off x="7740502" y="942933"/>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35" name="Oval 34">
            <a:extLst>
              <a:ext uri="{FF2B5EF4-FFF2-40B4-BE49-F238E27FC236}">
                <a16:creationId xmlns:a16="http://schemas.microsoft.com/office/drawing/2014/main" id="{05B414D2-2B67-1B0E-92F1-079AAD8E64CB}"/>
              </a:ext>
            </a:extLst>
          </p:cNvPr>
          <p:cNvSpPr/>
          <p:nvPr/>
        </p:nvSpPr>
        <p:spPr>
          <a:xfrm>
            <a:off x="8515319" y="942933"/>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36" name="Oval 35">
            <a:extLst>
              <a:ext uri="{FF2B5EF4-FFF2-40B4-BE49-F238E27FC236}">
                <a16:creationId xmlns:a16="http://schemas.microsoft.com/office/drawing/2014/main" id="{8DC23702-BCBE-BEC7-795C-F87BAB99B206}"/>
              </a:ext>
            </a:extLst>
          </p:cNvPr>
          <p:cNvSpPr/>
          <p:nvPr/>
        </p:nvSpPr>
        <p:spPr>
          <a:xfrm>
            <a:off x="8147850" y="1526896"/>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37" name="TextBox 36">
            <a:extLst>
              <a:ext uri="{FF2B5EF4-FFF2-40B4-BE49-F238E27FC236}">
                <a16:creationId xmlns:a16="http://schemas.microsoft.com/office/drawing/2014/main" id="{427D5FCA-E6DE-B070-FECE-DC365BEA57AF}"/>
              </a:ext>
            </a:extLst>
          </p:cNvPr>
          <p:cNvSpPr txBox="1"/>
          <p:nvPr/>
        </p:nvSpPr>
        <p:spPr>
          <a:xfrm>
            <a:off x="7322708" y="1830235"/>
            <a:ext cx="910890" cy="369332"/>
          </a:xfrm>
          <a:prstGeom prst="rect">
            <a:avLst/>
          </a:prstGeom>
          <a:noFill/>
        </p:spPr>
        <p:txBody>
          <a:bodyPr wrap="none" rtlCol="0">
            <a:spAutoFit/>
          </a:bodyPr>
          <a:lstStyle/>
          <a:p>
            <a:r>
              <a:rPr lang="en-US" dirty="0"/>
              <a:t>frame 2</a:t>
            </a:r>
          </a:p>
        </p:txBody>
      </p:sp>
      <p:sp>
        <p:nvSpPr>
          <p:cNvPr id="38" name="Oval 37">
            <a:extLst>
              <a:ext uri="{FF2B5EF4-FFF2-40B4-BE49-F238E27FC236}">
                <a16:creationId xmlns:a16="http://schemas.microsoft.com/office/drawing/2014/main" id="{6AF38551-C87E-DEDB-D953-F11ECF6149B9}"/>
              </a:ext>
            </a:extLst>
          </p:cNvPr>
          <p:cNvSpPr/>
          <p:nvPr/>
        </p:nvSpPr>
        <p:spPr>
          <a:xfrm>
            <a:off x="8009443" y="105051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39" name="Oval 38">
            <a:extLst>
              <a:ext uri="{FF2B5EF4-FFF2-40B4-BE49-F238E27FC236}">
                <a16:creationId xmlns:a16="http://schemas.microsoft.com/office/drawing/2014/main" id="{338B0AD7-5DFD-E40E-654C-35A113E24C94}"/>
              </a:ext>
            </a:extLst>
          </p:cNvPr>
          <p:cNvSpPr/>
          <p:nvPr/>
        </p:nvSpPr>
        <p:spPr>
          <a:xfrm>
            <a:off x="8701534" y="751409"/>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0" name="Oval 39">
            <a:extLst>
              <a:ext uri="{FF2B5EF4-FFF2-40B4-BE49-F238E27FC236}">
                <a16:creationId xmlns:a16="http://schemas.microsoft.com/office/drawing/2014/main" id="{60EFC106-C831-E0C9-971B-76000D68BA72}"/>
              </a:ext>
            </a:extLst>
          </p:cNvPr>
          <p:cNvSpPr/>
          <p:nvPr/>
        </p:nvSpPr>
        <p:spPr>
          <a:xfrm>
            <a:off x="7867681" y="156451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41" name="Rectangle 40">
            <a:extLst>
              <a:ext uri="{FF2B5EF4-FFF2-40B4-BE49-F238E27FC236}">
                <a16:creationId xmlns:a16="http://schemas.microsoft.com/office/drawing/2014/main" id="{B8F08E7F-A25B-D8F1-7771-27A1523EF66A}"/>
              </a:ext>
            </a:extLst>
          </p:cNvPr>
          <p:cNvSpPr/>
          <p:nvPr/>
        </p:nvSpPr>
        <p:spPr>
          <a:xfrm>
            <a:off x="2799246" y="3018800"/>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68E9683A-B98C-A8EE-3EEC-0F3A142EA0A3}"/>
              </a:ext>
            </a:extLst>
          </p:cNvPr>
          <p:cNvSpPr/>
          <p:nvPr/>
        </p:nvSpPr>
        <p:spPr>
          <a:xfrm>
            <a:off x="3183806" y="3266628"/>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43" name="Oval 42">
            <a:extLst>
              <a:ext uri="{FF2B5EF4-FFF2-40B4-BE49-F238E27FC236}">
                <a16:creationId xmlns:a16="http://schemas.microsoft.com/office/drawing/2014/main" id="{F5C6DC77-472A-3234-82FF-985EDB861D0C}"/>
              </a:ext>
            </a:extLst>
          </p:cNvPr>
          <p:cNvSpPr/>
          <p:nvPr/>
        </p:nvSpPr>
        <p:spPr>
          <a:xfrm>
            <a:off x="3958623" y="3266628"/>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4" name="Oval 43">
            <a:extLst>
              <a:ext uri="{FF2B5EF4-FFF2-40B4-BE49-F238E27FC236}">
                <a16:creationId xmlns:a16="http://schemas.microsoft.com/office/drawing/2014/main" id="{D64F1F5D-006D-CCFB-F04F-F841079896E5}"/>
              </a:ext>
            </a:extLst>
          </p:cNvPr>
          <p:cNvSpPr/>
          <p:nvPr/>
        </p:nvSpPr>
        <p:spPr>
          <a:xfrm>
            <a:off x="3591154" y="385059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45" name="TextBox 44">
            <a:extLst>
              <a:ext uri="{FF2B5EF4-FFF2-40B4-BE49-F238E27FC236}">
                <a16:creationId xmlns:a16="http://schemas.microsoft.com/office/drawing/2014/main" id="{15A0BD2B-017F-5B4C-FC53-64220E8ADEE7}"/>
              </a:ext>
            </a:extLst>
          </p:cNvPr>
          <p:cNvSpPr txBox="1"/>
          <p:nvPr/>
        </p:nvSpPr>
        <p:spPr>
          <a:xfrm>
            <a:off x="2799246" y="4205598"/>
            <a:ext cx="910890" cy="369332"/>
          </a:xfrm>
          <a:prstGeom prst="rect">
            <a:avLst/>
          </a:prstGeom>
          <a:noFill/>
        </p:spPr>
        <p:txBody>
          <a:bodyPr wrap="none" rtlCol="0">
            <a:spAutoFit/>
          </a:bodyPr>
          <a:lstStyle/>
          <a:p>
            <a:r>
              <a:rPr lang="en-US" dirty="0"/>
              <a:t>frame 1</a:t>
            </a:r>
          </a:p>
        </p:txBody>
      </p:sp>
      <p:sp>
        <p:nvSpPr>
          <p:cNvPr id="46" name="Rectangle 45">
            <a:extLst>
              <a:ext uri="{FF2B5EF4-FFF2-40B4-BE49-F238E27FC236}">
                <a16:creationId xmlns:a16="http://schemas.microsoft.com/office/drawing/2014/main" id="{B87D2D43-C35E-4BE2-AC41-15B1112409DF}"/>
              </a:ext>
            </a:extLst>
          </p:cNvPr>
          <p:cNvSpPr/>
          <p:nvPr/>
        </p:nvSpPr>
        <p:spPr>
          <a:xfrm>
            <a:off x="5103176" y="3053779"/>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2F057EF3-A850-66DD-1728-86588709C917}"/>
              </a:ext>
            </a:extLst>
          </p:cNvPr>
          <p:cNvSpPr/>
          <p:nvPr/>
        </p:nvSpPr>
        <p:spPr>
          <a:xfrm>
            <a:off x="5478771" y="330160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48" name="Oval 47">
            <a:extLst>
              <a:ext uri="{FF2B5EF4-FFF2-40B4-BE49-F238E27FC236}">
                <a16:creationId xmlns:a16="http://schemas.microsoft.com/office/drawing/2014/main" id="{651D1DD1-A0CE-B78C-0596-10038BE8C6E1}"/>
              </a:ext>
            </a:extLst>
          </p:cNvPr>
          <p:cNvSpPr/>
          <p:nvPr/>
        </p:nvSpPr>
        <p:spPr>
          <a:xfrm>
            <a:off x="6253588" y="330160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9" name="Oval 48">
            <a:extLst>
              <a:ext uri="{FF2B5EF4-FFF2-40B4-BE49-F238E27FC236}">
                <a16:creationId xmlns:a16="http://schemas.microsoft.com/office/drawing/2014/main" id="{45C6264E-F88A-9051-9D80-037169855308}"/>
              </a:ext>
            </a:extLst>
          </p:cNvPr>
          <p:cNvSpPr/>
          <p:nvPr/>
        </p:nvSpPr>
        <p:spPr>
          <a:xfrm>
            <a:off x="5886119" y="388557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0" name="TextBox 49">
            <a:extLst>
              <a:ext uri="{FF2B5EF4-FFF2-40B4-BE49-F238E27FC236}">
                <a16:creationId xmlns:a16="http://schemas.microsoft.com/office/drawing/2014/main" id="{C74A731A-1AD3-014C-BB72-74931122F263}"/>
              </a:ext>
            </a:extLst>
          </p:cNvPr>
          <p:cNvSpPr txBox="1"/>
          <p:nvPr/>
        </p:nvSpPr>
        <p:spPr>
          <a:xfrm>
            <a:off x="5060977" y="4188909"/>
            <a:ext cx="910890" cy="369332"/>
          </a:xfrm>
          <a:prstGeom prst="rect">
            <a:avLst/>
          </a:prstGeom>
          <a:noFill/>
        </p:spPr>
        <p:txBody>
          <a:bodyPr wrap="none" rtlCol="0">
            <a:spAutoFit/>
          </a:bodyPr>
          <a:lstStyle/>
          <a:p>
            <a:r>
              <a:rPr lang="en-US" dirty="0"/>
              <a:t>frame 2</a:t>
            </a:r>
          </a:p>
        </p:txBody>
      </p:sp>
      <p:sp>
        <p:nvSpPr>
          <p:cNvPr id="51" name="Oval 50">
            <a:extLst>
              <a:ext uri="{FF2B5EF4-FFF2-40B4-BE49-F238E27FC236}">
                <a16:creationId xmlns:a16="http://schemas.microsoft.com/office/drawing/2014/main" id="{C3D06292-653D-9955-FD08-3FE54ADC7DA5}"/>
              </a:ext>
            </a:extLst>
          </p:cNvPr>
          <p:cNvSpPr/>
          <p:nvPr/>
        </p:nvSpPr>
        <p:spPr>
          <a:xfrm>
            <a:off x="5888439" y="305642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52" name="Oval 51">
            <a:extLst>
              <a:ext uri="{FF2B5EF4-FFF2-40B4-BE49-F238E27FC236}">
                <a16:creationId xmlns:a16="http://schemas.microsoft.com/office/drawing/2014/main" id="{07B94B62-79C5-BF9C-5392-D5D2DDC1113F}"/>
              </a:ext>
            </a:extLst>
          </p:cNvPr>
          <p:cNvSpPr/>
          <p:nvPr/>
        </p:nvSpPr>
        <p:spPr>
          <a:xfrm>
            <a:off x="5873521" y="351259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53" name="Oval 52">
            <a:extLst>
              <a:ext uri="{FF2B5EF4-FFF2-40B4-BE49-F238E27FC236}">
                <a16:creationId xmlns:a16="http://schemas.microsoft.com/office/drawing/2014/main" id="{971995EE-821C-F2BA-DD84-254CB9FBC611}"/>
              </a:ext>
            </a:extLst>
          </p:cNvPr>
          <p:cNvSpPr/>
          <p:nvPr/>
        </p:nvSpPr>
        <p:spPr>
          <a:xfrm>
            <a:off x="6454017" y="420733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62" name="Rectangle 61">
            <a:extLst>
              <a:ext uri="{FF2B5EF4-FFF2-40B4-BE49-F238E27FC236}">
                <a16:creationId xmlns:a16="http://schemas.microsoft.com/office/drawing/2014/main" id="{BA49D1A2-B6AF-32A7-8FA8-3A7AF9EF7E79}"/>
              </a:ext>
            </a:extLst>
          </p:cNvPr>
          <p:cNvSpPr/>
          <p:nvPr/>
        </p:nvSpPr>
        <p:spPr>
          <a:xfrm>
            <a:off x="7364907" y="3053779"/>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836C889-75E9-5B5D-3F0D-1BAA700AC4DE}"/>
              </a:ext>
            </a:extLst>
          </p:cNvPr>
          <p:cNvSpPr/>
          <p:nvPr/>
        </p:nvSpPr>
        <p:spPr>
          <a:xfrm>
            <a:off x="7740502" y="330160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64" name="Oval 63">
            <a:extLst>
              <a:ext uri="{FF2B5EF4-FFF2-40B4-BE49-F238E27FC236}">
                <a16:creationId xmlns:a16="http://schemas.microsoft.com/office/drawing/2014/main" id="{C27914B5-D2F4-7C9B-150E-E28E6D3F5C53}"/>
              </a:ext>
            </a:extLst>
          </p:cNvPr>
          <p:cNvSpPr/>
          <p:nvPr/>
        </p:nvSpPr>
        <p:spPr>
          <a:xfrm>
            <a:off x="8515319" y="330160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65" name="Oval 64">
            <a:extLst>
              <a:ext uri="{FF2B5EF4-FFF2-40B4-BE49-F238E27FC236}">
                <a16:creationId xmlns:a16="http://schemas.microsoft.com/office/drawing/2014/main" id="{DFDAA3FC-EFEF-7292-59F7-FF8B6178A7C1}"/>
              </a:ext>
            </a:extLst>
          </p:cNvPr>
          <p:cNvSpPr/>
          <p:nvPr/>
        </p:nvSpPr>
        <p:spPr>
          <a:xfrm>
            <a:off x="8147850" y="388557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6" name="TextBox 65">
            <a:extLst>
              <a:ext uri="{FF2B5EF4-FFF2-40B4-BE49-F238E27FC236}">
                <a16:creationId xmlns:a16="http://schemas.microsoft.com/office/drawing/2014/main" id="{1A2E0C25-14CC-EF9F-59A0-FF543C8928C8}"/>
              </a:ext>
            </a:extLst>
          </p:cNvPr>
          <p:cNvSpPr txBox="1"/>
          <p:nvPr/>
        </p:nvSpPr>
        <p:spPr>
          <a:xfrm>
            <a:off x="7322708" y="4188909"/>
            <a:ext cx="910890" cy="369332"/>
          </a:xfrm>
          <a:prstGeom prst="rect">
            <a:avLst/>
          </a:prstGeom>
          <a:noFill/>
        </p:spPr>
        <p:txBody>
          <a:bodyPr wrap="none" rtlCol="0">
            <a:spAutoFit/>
          </a:bodyPr>
          <a:lstStyle/>
          <a:p>
            <a:r>
              <a:rPr lang="en-US" dirty="0"/>
              <a:t>frame 2</a:t>
            </a:r>
          </a:p>
        </p:txBody>
      </p:sp>
      <p:sp>
        <p:nvSpPr>
          <p:cNvPr id="67" name="Oval 66">
            <a:extLst>
              <a:ext uri="{FF2B5EF4-FFF2-40B4-BE49-F238E27FC236}">
                <a16:creationId xmlns:a16="http://schemas.microsoft.com/office/drawing/2014/main" id="{9528C334-FA94-2A0D-7E78-E98133D76058}"/>
              </a:ext>
            </a:extLst>
          </p:cNvPr>
          <p:cNvSpPr/>
          <p:nvPr/>
        </p:nvSpPr>
        <p:spPr>
          <a:xfrm>
            <a:off x="8135252" y="308356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p>
        </p:txBody>
      </p:sp>
      <p:sp>
        <p:nvSpPr>
          <p:cNvPr id="68" name="Oval 67">
            <a:extLst>
              <a:ext uri="{FF2B5EF4-FFF2-40B4-BE49-F238E27FC236}">
                <a16:creationId xmlns:a16="http://schemas.microsoft.com/office/drawing/2014/main" id="{02CC2666-F8B9-D1C6-8670-D247075774FF}"/>
              </a:ext>
            </a:extLst>
          </p:cNvPr>
          <p:cNvSpPr/>
          <p:nvPr/>
        </p:nvSpPr>
        <p:spPr>
          <a:xfrm>
            <a:off x="8135252" y="351259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p>
        </p:txBody>
      </p:sp>
      <p:sp>
        <p:nvSpPr>
          <p:cNvPr id="69" name="Oval 68">
            <a:extLst>
              <a:ext uri="{FF2B5EF4-FFF2-40B4-BE49-F238E27FC236}">
                <a16:creationId xmlns:a16="http://schemas.microsoft.com/office/drawing/2014/main" id="{A4AEB7CB-631A-377F-A6EB-69F1100C8819}"/>
              </a:ext>
            </a:extLst>
          </p:cNvPr>
          <p:cNvSpPr/>
          <p:nvPr/>
        </p:nvSpPr>
        <p:spPr>
          <a:xfrm>
            <a:off x="8715748" y="420733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z</a:t>
            </a:r>
          </a:p>
        </p:txBody>
      </p:sp>
      <p:sp>
        <p:nvSpPr>
          <p:cNvPr id="70" name="Rectangle 69">
            <a:extLst>
              <a:ext uri="{FF2B5EF4-FFF2-40B4-BE49-F238E27FC236}">
                <a16:creationId xmlns:a16="http://schemas.microsoft.com/office/drawing/2014/main" id="{F1794AE9-70E4-58F2-39E2-D9BBB2A2644E}"/>
              </a:ext>
            </a:extLst>
          </p:cNvPr>
          <p:cNvSpPr/>
          <p:nvPr/>
        </p:nvSpPr>
        <p:spPr>
          <a:xfrm>
            <a:off x="314134" y="5213243"/>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966E0CA-DAC8-ECBE-4E86-0BE911AC1E57}"/>
              </a:ext>
            </a:extLst>
          </p:cNvPr>
          <p:cNvSpPr/>
          <p:nvPr/>
        </p:nvSpPr>
        <p:spPr>
          <a:xfrm>
            <a:off x="698694" y="546107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72" name="Oval 71">
            <a:extLst>
              <a:ext uri="{FF2B5EF4-FFF2-40B4-BE49-F238E27FC236}">
                <a16:creationId xmlns:a16="http://schemas.microsoft.com/office/drawing/2014/main" id="{ABFC0726-99A7-EE05-C3E8-F936BEEC4B53}"/>
              </a:ext>
            </a:extLst>
          </p:cNvPr>
          <p:cNvSpPr/>
          <p:nvPr/>
        </p:nvSpPr>
        <p:spPr>
          <a:xfrm>
            <a:off x="1473511" y="546107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73" name="Oval 72">
            <a:extLst>
              <a:ext uri="{FF2B5EF4-FFF2-40B4-BE49-F238E27FC236}">
                <a16:creationId xmlns:a16="http://schemas.microsoft.com/office/drawing/2014/main" id="{6EE5E1F9-B8C6-58AB-0ADA-04EDBE13B26C}"/>
              </a:ext>
            </a:extLst>
          </p:cNvPr>
          <p:cNvSpPr/>
          <p:nvPr/>
        </p:nvSpPr>
        <p:spPr>
          <a:xfrm>
            <a:off x="1106042" y="604503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74" name="TextBox 73">
            <a:extLst>
              <a:ext uri="{FF2B5EF4-FFF2-40B4-BE49-F238E27FC236}">
                <a16:creationId xmlns:a16="http://schemas.microsoft.com/office/drawing/2014/main" id="{1B7E9351-0AA8-FFBD-9A3F-8966E69FCDFB}"/>
              </a:ext>
            </a:extLst>
          </p:cNvPr>
          <p:cNvSpPr txBox="1"/>
          <p:nvPr/>
        </p:nvSpPr>
        <p:spPr>
          <a:xfrm>
            <a:off x="314134" y="6400041"/>
            <a:ext cx="910890" cy="369332"/>
          </a:xfrm>
          <a:prstGeom prst="rect">
            <a:avLst/>
          </a:prstGeom>
          <a:noFill/>
        </p:spPr>
        <p:txBody>
          <a:bodyPr wrap="none" rtlCol="0">
            <a:spAutoFit/>
          </a:bodyPr>
          <a:lstStyle/>
          <a:p>
            <a:r>
              <a:rPr lang="en-US" dirty="0"/>
              <a:t>frame 1</a:t>
            </a:r>
          </a:p>
        </p:txBody>
      </p:sp>
      <p:sp>
        <p:nvSpPr>
          <p:cNvPr id="75" name="Rectangle 74">
            <a:extLst>
              <a:ext uri="{FF2B5EF4-FFF2-40B4-BE49-F238E27FC236}">
                <a16:creationId xmlns:a16="http://schemas.microsoft.com/office/drawing/2014/main" id="{2064ACD1-CD02-6DBE-4AEA-692BA6354552}"/>
              </a:ext>
            </a:extLst>
          </p:cNvPr>
          <p:cNvSpPr/>
          <p:nvPr/>
        </p:nvSpPr>
        <p:spPr>
          <a:xfrm>
            <a:off x="2618064" y="5248222"/>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CC067B69-0A75-FB96-1776-4A2236EE6776}"/>
              </a:ext>
            </a:extLst>
          </p:cNvPr>
          <p:cNvSpPr/>
          <p:nvPr/>
        </p:nvSpPr>
        <p:spPr>
          <a:xfrm>
            <a:off x="2993659" y="549605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77" name="Oval 76">
            <a:extLst>
              <a:ext uri="{FF2B5EF4-FFF2-40B4-BE49-F238E27FC236}">
                <a16:creationId xmlns:a16="http://schemas.microsoft.com/office/drawing/2014/main" id="{ED002CF2-E5DD-8D67-6EE8-7095D618017F}"/>
              </a:ext>
            </a:extLst>
          </p:cNvPr>
          <p:cNvSpPr/>
          <p:nvPr/>
        </p:nvSpPr>
        <p:spPr>
          <a:xfrm>
            <a:off x="3768476" y="549605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78" name="Oval 77">
            <a:extLst>
              <a:ext uri="{FF2B5EF4-FFF2-40B4-BE49-F238E27FC236}">
                <a16:creationId xmlns:a16="http://schemas.microsoft.com/office/drawing/2014/main" id="{3DE9F7F2-9883-BC6B-7D1E-31C125EDBA93}"/>
              </a:ext>
            </a:extLst>
          </p:cNvPr>
          <p:cNvSpPr/>
          <p:nvPr/>
        </p:nvSpPr>
        <p:spPr>
          <a:xfrm>
            <a:off x="3401007" y="6080013"/>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79" name="TextBox 78">
            <a:extLst>
              <a:ext uri="{FF2B5EF4-FFF2-40B4-BE49-F238E27FC236}">
                <a16:creationId xmlns:a16="http://schemas.microsoft.com/office/drawing/2014/main" id="{F138B2DE-BABF-1567-CBBC-3F36CDB8C5E5}"/>
              </a:ext>
            </a:extLst>
          </p:cNvPr>
          <p:cNvSpPr txBox="1"/>
          <p:nvPr/>
        </p:nvSpPr>
        <p:spPr>
          <a:xfrm>
            <a:off x="2575865" y="6383352"/>
            <a:ext cx="910890" cy="369332"/>
          </a:xfrm>
          <a:prstGeom prst="rect">
            <a:avLst/>
          </a:prstGeom>
          <a:noFill/>
        </p:spPr>
        <p:txBody>
          <a:bodyPr wrap="none" rtlCol="0">
            <a:spAutoFit/>
          </a:bodyPr>
          <a:lstStyle/>
          <a:p>
            <a:r>
              <a:rPr lang="en-US" dirty="0"/>
              <a:t>frame 2</a:t>
            </a:r>
          </a:p>
        </p:txBody>
      </p:sp>
      <p:sp>
        <p:nvSpPr>
          <p:cNvPr id="80" name="Oval 79">
            <a:extLst>
              <a:ext uri="{FF2B5EF4-FFF2-40B4-BE49-F238E27FC236}">
                <a16:creationId xmlns:a16="http://schemas.microsoft.com/office/drawing/2014/main" id="{59600BE6-AA81-F818-76FD-1CC98A58E806}"/>
              </a:ext>
            </a:extLst>
          </p:cNvPr>
          <p:cNvSpPr/>
          <p:nvPr/>
        </p:nvSpPr>
        <p:spPr>
          <a:xfrm>
            <a:off x="3262600" y="5603629"/>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82" name="Oval 81">
            <a:extLst>
              <a:ext uri="{FF2B5EF4-FFF2-40B4-BE49-F238E27FC236}">
                <a16:creationId xmlns:a16="http://schemas.microsoft.com/office/drawing/2014/main" id="{EEE98BCD-A35D-D43A-F7F2-07464A58F765}"/>
              </a:ext>
            </a:extLst>
          </p:cNvPr>
          <p:cNvSpPr/>
          <p:nvPr/>
        </p:nvSpPr>
        <p:spPr>
          <a:xfrm>
            <a:off x="3164370" y="6068078"/>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83" name="Rectangle 82">
            <a:extLst>
              <a:ext uri="{FF2B5EF4-FFF2-40B4-BE49-F238E27FC236}">
                <a16:creationId xmlns:a16="http://schemas.microsoft.com/office/drawing/2014/main" id="{2CDC6DC9-B781-6631-B94A-AC45D0DBCC6D}"/>
              </a:ext>
            </a:extLst>
          </p:cNvPr>
          <p:cNvSpPr/>
          <p:nvPr/>
        </p:nvSpPr>
        <p:spPr>
          <a:xfrm>
            <a:off x="4862559" y="5231533"/>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1D686155-FAD8-7569-B341-35EF76C945A6}"/>
              </a:ext>
            </a:extLst>
          </p:cNvPr>
          <p:cNvSpPr/>
          <p:nvPr/>
        </p:nvSpPr>
        <p:spPr>
          <a:xfrm>
            <a:off x="5238154" y="5479361"/>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85" name="Oval 84">
            <a:extLst>
              <a:ext uri="{FF2B5EF4-FFF2-40B4-BE49-F238E27FC236}">
                <a16:creationId xmlns:a16="http://schemas.microsoft.com/office/drawing/2014/main" id="{CB470466-A14F-C77A-65A4-71A9AE6D2AFD}"/>
              </a:ext>
            </a:extLst>
          </p:cNvPr>
          <p:cNvSpPr/>
          <p:nvPr/>
        </p:nvSpPr>
        <p:spPr>
          <a:xfrm>
            <a:off x="6012971" y="5479361"/>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86" name="Oval 85">
            <a:extLst>
              <a:ext uri="{FF2B5EF4-FFF2-40B4-BE49-F238E27FC236}">
                <a16:creationId xmlns:a16="http://schemas.microsoft.com/office/drawing/2014/main" id="{926E85A1-1486-E97F-4C93-A25E346EB68B}"/>
              </a:ext>
            </a:extLst>
          </p:cNvPr>
          <p:cNvSpPr/>
          <p:nvPr/>
        </p:nvSpPr>
        <p:spPr>
          <a:xfrm>
            <a:off x="5645502" y="6063324"/>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87" name="TextBox 86">
            <a:extLst>
              <a:ext uri="{FF2B5EF4-FFF2-40B4-BE49-F238E27FC236}">
                <a16:creationId xmlns:a16="http://schemas.microsoft.com/office/drawing/2014/main" id="{B469EC0C-31D1-1341-FD6F-784C8246DBEB}"/>
              </a:ext>
            </a:extLst>
          </p:cNvPr>
          <p:cNvSpPr txBox="1"/>
          <p:nvPr/>
        </p:nvSpPr>
        <p:spPr>
          <a:xfrm>
            <a:off x="4820360" y="6366663"/>
            <a:ext cx="1868973" cy="369332"/>
          </a:xfrm>
          <a:prstGeom prst="rect">
            <a:avLst/>
          </a:prstGeom>
          <a:noFill/>
        </p:spPr>
        <p:txBody>
          <a:bodyPr wrap="none" rtlCol="0">
            <a:spAutoFit/>
          </a:bodyPr>
          <a:lstStyle/>
          <a:p>
            <a:r>
              <a:rPr lang="en-US" dirty="0"/>
              <a:t>frame 2 Identified</a:t>
            </a:r>
          </a:p>
        </p:txBody>
      </p:sp>
      <p:sp>
        <p:nvSpPr>
          <p:cNvPr id="88" name="Oval 87">
            <a:extLst>
              <a:ext uri="{FF2B5EF4-FFF2-40B4-BE49-F238E27FC236}">
                <a16:creationId xmlns:a16="http://schemas.microsoft.com/office/drawing/2014/main" id="{F4223681-65A3-09EC-B32B-87CC97E7B6B5}"/>
              </a:ext>
            </a:extLst>
          </p:cNvPr>
          <p:cNvSpPr/>
          <p:nvPr/>
        </p:nvSpPr>
        <p:spPr>
          <a:xfrm>
            <a:off x="5507095" y="558694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90" name="Oval 89">
            <a:extLst>
              <a:ext uri="{FF2B5EF4-FFF2-40B4-BE49-F238E27FC236}">
                <a16:creationId xmlns:a16="http://schemas.microsoft.com/office/drawing/2014/main" id="{7230BC84-9013-C08E-7FA9-FD233C9581D8}"/>
              </a:ext>
            </a:extLst>
          </p:cNvPr>
          <p:cNvSpPr/>
          <p:nvPr/>
        </p:nvSpPr>
        <p:spPr>
          <a:xfrm>
            <a:off x="5365333" y="6100938"/>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91" name="Rectangle 90">
            <a:extLst>
              <a:ext uri="{FF2B5EF4-FFF2-40B4-BE49-F238E27FC236}">
                <a16:creationId xmlns:a16="http://schemas.microsoft.com/office/drawing/2014/main" id="{A67A6FAE-E950-ED82-ACA7-E79B4B4265A2}"/>
              </a:ext>
            </a:extLst>
          </p:cNvPr>
          <p:cNvSpPr/>
          <p:nvPr/>
        </p:nvSpPr>
        <p:spPr>
          <a:xfrm>
            <a:off x="7213273" y="5233286"/>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9FADBF8A-ED8D-6E7A-39B4-1D6C0CABD3BE}"/>
              </a:ext>
            </a:extLst>
          </p:cNvPr>
          <p:cNvSpPr/>
          <p:nvPr/>
        </p:nvSpPr>
        <p:spPr>
          <a:xfrm>
            <a:off x="7681815" y="5507093"/>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93" name="Oval 92">
            <a:extLst>
              <a:ext uri="{FF2B5EF4-FFF2-40B4-BE49-F238E27FC236}">
                <a16:creationId xmlns:a16="http://schemas.microsoft.com/office/drawing/2014/main" id="{FD6997FB-069B-0ABA-D3C6-78D972C394A0}"/>
              </a:ext>
            </a:extLst>
          </p:cNvPr>
          <p:cNvSpPr/>
          <p:nvPr/>
        </p:nvSpPr>
        <p:spPr>
          <a:xfrm>
            <a:off x="8366421" y="546977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94" name="Oval 93">
            <a:extLst>
              <a:ext uri="{FF2B5EF4-FFF2-40B4-BE49-F238E27FC236}">
                <a16:creationId xmlns:a16="http://schemas.microsoft.com/office/drawing/2014/main" id="{3E810D92-D4DB-DC8F-C546-7BF9FEC462AF}"/>
              </a:ext>
            </a:extLst>
          </p:cNvPr>
          <p:cNvSpPr/>
          <p:nvPr/>
        </p:nvSpPr>
        <p:spPr>
          <a:xfrm>
            <a:off x="8074292" y="609790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95" name="TextBox 94">
            <a:extLst>
              <a:ext uri="{FF2B5EF4-FFF2-40B4-BE49-F238E27FC236}">
                <a16:creationId xmlns:a16="http://schemas.microsoft.com/office/drawing/2014/main" id="{38798753-217F-85D4-96B1-D036ADA8E02D}"/>
              </a:ext>
            </a:extLst>
          </p:cNvPr>
          <p:cNvSpPr txBox="1"/>
          <p:nvPr/>
        </p:nvSpPr>
        <p:spPr>
          <a:xfrm>
            <a:off x="7173810" y="6357072"/>
            <a:ext cx="910890" cy="369332"/>
          </a:xfrm>
          <a:prstGeom prst="rect">
            <a:avLst/>
          </a:prstGeom>
          <a:noFill/>
        </p:spPr>
        <p:txBody>
          <a:bodyPr wrap="none" rtlCol="0">
            <a:spAutoFit/>
          </a:bodyPr>
          <a:lstStyle/>
          <a:p>
            <a:r>
              <a:rPr lang="en-US" dirty="0"/>
              <a:t>frame 3</a:t>
            </a:r>
          </a:p>
        </p:txBody>
      </p:sp>
      <p:sp>
        <p:nvSpPr>
          <p:cNvPr id="96" name="Oval 95">
            <a:extLst>
              <a:ext uri="{FF2B5EF4-FFF2-40B4-BE49-F238E27FC236}">
                <a16:creationId xmlns:a16="http://schemas.microsoft.com/office/drawing/2014/main" id="{967C516B-8565-8EEB-7364-A8DB95C74622}"/>
              </a:ext>
            </a:extLst>
          </p:cNvPr>
          <p:cNvSpPr/>
          <p:nvPr/>
        </p:nvSpPr>
        <p:spPr>
          <a:xfrm>
            <a:off x="7952933" y="562874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97" name="Oval 96">
            <a:extLst>
              <a:ext uri="{FF2B5EF4-FFF2-40B4-BE49-F238E27FC236}">
                <a16:creationId xmlns:a16="http://schemas.microsoft.com/office/drawing/2014/main" id="{54FE7946-9958-28F3-D890-A4C805BA9A5E}"/>
              </a:ext>
            </a:extLst>
          </p:cNvPr>
          <p:cNvSpPr/>
          <p:nvPr/>
        </p:nvSpPr>
        <p:spPr>
          <a:xfrm>
            <a:off x="8552636" y="5278246"/>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98" name="Oval 97">
            <a:extLst>
              <a:ext uri="{FF2B5EF4-FFF2-40B4-BE49-F238E27FC236}">
                <a16:creationId xmlns:a16="http://schemas.microsoft.com/office/drawing/2014/main" id="{B86D4459-F81C-F091-64CF-5514A6FA0A12}"/>
              </a:ext>
            </a:extLst>
          </p:cNvPr>
          <p:cNvSpPr/>
          <p:nvPr/>
        </p:nvSpPr>
        <p:spPr>
          <a:xfrm>
            <a:off x="7694976" y="6110320"/>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7" name="Rectangle 106">
            <a:extLst>
              <a:ext uri="{FF2B5EF4-FFF2-40B4-BE49-F238E27FC236}">
                <a16:creationId xmlns:a16="http://schemas.microsoft.com/office/drawing/2014/main" id="{5240449E-F3EC-CAC1-91B1-89E54B89573F}"/>
              </a:ext>
            </a:extLst>
          </p:cNvPr>
          <p:cNvSpPr/>
          <p:nvPr/>
        </p:nvSpPr>
        <p:spPr>
          <a:xfrm>
            <a:off x="9513013" y="5205253"/>
            <a:ext cx="2042444" cy="152115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529A34F0-E5AE-A2EC-197B-0B5D7620909F}"/>
              </a:ext>
            </a:extLst>
          </p:cNvPr>
          <p:cNvSpPr/>
          <p:nvPr/>
        </p:nvSpPr>
        <p:spPr>
          <a:xfrm>
            <a:off x="9981555" y="5479060"/>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09" name="Oval 108">
            <a:extLst>
              <a:ext uri="{FF2B5EF4-FFF2-40B4-BE49-F238E27FC236}">
                <a16:creationId xmlns:a16="http://schemas.microsoft.com/office/drawing/2014/main" id="{16A2F1F2-0282-4D10-276C-DB9D54EBD01A}"/>
              </a:ext>
            </a:extLst>
          </p:cNvPr>
          <p:cNvSpPr/>
          <p:nvPr/>
        </p:nvSpPr>
        <p:spPr>
          <a:xfrm>
            <a:off x="10666161" y="5441737"/>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10" name="Oval 109">
            <a:extLst>
              <a:ext uri="{FF2B5EF4-FFF2-40B4-BE49-F238E27FC236}">
                <a16:creationId xmlns:a16="http://schemas.microsoft.com/office/drawing/2014/main" id="{0165E179-B4A7-8E5E-DEC6-2875DA38F698}"/>
              </a:ext>
            </a:extLst>
          </p:cNvPr>
          <p:cNvSpPr/>
          <p:nvPr/>
        </p:nvSpPr>
        <p:spPr>
          <a:xfrm>
            <a:off x="10374032" y="6069874"/>
            <a:ext cx="367469" cy="2991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11" name="TextBox 110">
            <a:extLst>
              <a:ext uri="{FF2B5EF4-FFF2-40B4-BE49-F238E27FC236}">
                <a16:creationId xmlns:a16="http://schemas.microsoft.com/office/drawing/2014/main" id="{274BB181-1735-64FF-BD25-0B3A31DF6F8A}"/>
              </a:ext>
            </a:extLst>
          </p:cNvPr>
          <p:cNvSpPr txBox="1"/>
          <p:nvPr/>
        </p:nvSpPr>
        <p:spPr>
          <a:xfrm>
            <a:off x="9473550" y="6329039"/>
            <a:ext cx="910890" cy="369332"/>
          </a:xfrm>
          <a:prstGeom prst="rect">
            <a:avLst/>
          </a:prstGeom>
          <a:noFill/>
        </p:spPr>
        <p:txBody>
          <a:bodyPr wrap="none" rtlCol="0">
            <a:spAutoFit/>
          </a:bodyPr>
          <a:lstStyle/>
          <a:p>
            <a:r>
              <a:rPr lang="en-US" dirty="0"/>
              <a:t>frame 3</a:t>
            </a:r>
          </a:p>
        </p:txBody>
      </p:sp>
      <p:sp>
        <p:nvSpPr>
          <p:cNvPr id="112" name="Oval 111">
            <a:extLst>
              <a:ext uri="{FF2B5EF4-FFF2-40B4-BE49-F238E27FC236}">
                <a16:creationId xmlns:a16="http://schemas.microsoft.com/office/drawing/2014/main" id="{3ECF914D-6131-BC3C-92F0-B5596788930D}"/>
              </a:ext>
            </a:extLst>
          </p:cNvPr>
          <p:cNvSpPr/>
          <p:nvPr/>
        </p:nvSpPr>
        <p:spPr>
          <a:xfrm>
            <a:off x="10252673" y="560071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13" name="Oval 112">
            <a:extLst>
              <a:ext uri="{FF2B5EF4-FFF2-40B4-BE49-F238E27FC236}">
                <a16:creationId xmlns:a16="http://schemas.microsoft.com/office/drawing/2014/main" id="{10787A81-1293-2790-DFE6-FC5BB400DC2A}"/>
              </a:ext>
            </a:extLst>
          </p:cNvPr>
          <p:cNvSpPr/>
          <p:nvPr/>
        </p:nvSpPr>
        <p:spPr>
          <a:xfrm>
            <a:off x="10852376" y="5250213"/>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14" name="Oval 113">
            <a:extLst>
              <a:ext uri="{FF2B5EF4-FFF2-40B4-BE49-F238E27FC236}">
                <a16:creationId xmlns:a16="http://schemas.microsoft.com/office/drawing/2014/main" id="{0B0C8956-4B92-0730-0B92-0D526D97A18E}"/>
              </a:ext>
            </a:extLst>
          </p:cNvPr>
          <p:cNvSpPr/>
          <p:nvPr/>
        </p:nvSpPr>
        <p:spPr>
          <a:xfrm>
            <a:off x="9994716" y="6082287"/>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15" name="TextBox 114">
            <a:extLst>
              <a:ext uri="{FF2B5EF4-FFF2-40B4-BE49-F238E27FC236}">
                <a16:creationId xmlns:a16="http://schemas.microsoft.com/office/drawing/2014/main" id="{23174E58-AE1A-7367-C1FA-98612785FCF5}"/>
              </a:ext>
            </a:extLst>
          </p:cNvPr>
          <p:cNvSpPr txBox="1"/>
          <p:nvPr/>
        </p:nvSpPr>
        <p:spPr>
          <a:xfrm>
            <a:off x="3941613" y="2559567"/>
            <a:ext cx="5314104" cy="369332"/>
          </a:xfrm>
          <a:prstGeom prst="rect">
            <a:avLst/>
          </a:prstGeom>
          <a:noFill/>
        </p:spPr>
        <p:txBody>
          <a:bodyPr wrap="square" rtlCol="0">
            <a:spAutoFit/>
          </a:bodyPr>
          <a:lstStyle/>
          <a:p>
            <a:r>
              <a:rPr lang="en-US" b="1" dirty="0"/>
              <a:t>Case 2 Large movement, objects near each other</a:t>
            </a:r>
          </a:p>
        </p:txBody>
      </p:sp>
      <p:sp>
        <p:nvSpPr>
          <p:cNvPr id="116" name="TextBox 115">
            <a:extLst>
              <a:ext uri="{FF2B5EF4-FFF2-40B4-BE49-F238E27FC236}">
                <a16:creationId xmlns:a16="http://schemas.microsoft.com/office/drawing/2014/main" id="{5B8688E6-95E1-9415-471A-6560706B0B66}"/>
              </a:ext>
            </a:extLst>
          </p:cNvPr>
          <p:cNvSpPr txBox="1"/>
          <p:nvPr/>
        </p:nvSpPr>
        <p:spPr>
          <a:xfrm>
            <a:off x="4159593" y="4754754"/>
            <a:ext cx="4757440" cy="369332"/>
          </a:xfrm>
          <a:prstGeom prst="rect">
            <a:avLst/>
          </a:prstGeom>
          <a:noFill/>
        </p:spPr>
        <p:txBody>
          <a:bodyPr wrap="square" rtlCol="0">
            <a:spAutoFit/>
          </a:bodyPr>
          <a:lstStyle/>
          <a:p>
            <a:r>
              <a:rPr lang="en-US" b="1" dirty="0"/>
              <a:t>Case 3 Objects drop out (faulty detection)</a:t>
            </a:r>
          </a:p>
        </p:txBody>
      </p:sp>
    </p:spTree>
    <p:extLst>
      <p:ext uri="{BB962C8B-B14F-4D97-AF65-F5344CB8AC3E}">
        <p14:creationId xmlns:p14="http://schemas.microsoft.com/office/powerpoint/2010/main" val="3666648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Arrow Connector 15">
            <a:extLst>
              <a:ext uri="{FF2B5EF4-FFF2-40B4-BE49-F238E27FC236}">
                <a16:creationId xmlns:a16="http://schemas.microsoft.com/office/drawing/2014/main" id="{7663401F-379C-48E4-AC6E-AB9434F88799}"/>
              </a:ext>
            </a:extLst>
          </p:cNvPr>
          <p:cNvCxnSpPr>
            <a:cxnSpLocks/>
            <a:stCxn id="15" idx="0"/>
            <a:endCxn id="5" idx="2"/>
          </p:cNvCxnSpPr>
          <p:nvPr/>
        </p:nvCxnSpPr>
        <p:spPr>
          <a:xfrm flipV="1">
            <a:off x="5304693" y="3217985"/>
            <a:ext cx="1310053" cy="487972"/>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B3173BB-CE6D-4116-A4A8-A0FF31005733}"/>
              </a:ext>
            </a:extLst>
          </p:cNvPr>
          <p:cNvCxnSpPr>
            <a:cxnSpLocks/>
            <a:stCxn id="15" idx="0"/>
            <a:endCxn id="6" idx="1"/>
          </p:cNvCxnSpPr>
          <p:nvPr/>
        </p:nvCxnSpPr>
        <p:spPr>
          <a:xfrm>
            <a:off x="5304693" y="3705957"/>
            <a:ext cx="1310052" cy="46159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27E67249-68C0-4B2F-B035-3E95AC792515}"/>
              </a:ext>
            </a:extLst>
          </p:cNvPr>
          <p:cNvSpPr/>
          <p:nvPr/>
        </p:nvSpPr>
        <p:spPr>
          <a:xfrm>
            <a:off x="2876208" y="286010"/>
            <a:ext cx="5990293" cy="923330"/>
          </a:xfrm>
          <a:prstGeom prst="rect">
            <a:avLst/>
          </a:prstGeom>
        </p:spPr>
        <p:txBody>
          <a:bodyPr wrap="none">
            <a:spAutoFit/>
          </a:bodyPr>
          <a:lstStyle/>
          <a:p>
            <a:pPr algn="ctr"/>
            <a:r>
              <a:rPr lang="en-US" sz="5400" b="1" dirty="0"/>
              <a:t>Tracking Challenges</a:t>
            </a:r>
          </a:p>
        </p:txBody>
      </p:sp>
      <p:sp>
        <p:nvSpPr>
          <p:cNvPr id="3" name="Oval 2">
            <a:extLst>
              <a:ext uri="{FF2B5EF4-FFF2-40B4-BE49-F238E27FC236}">
                <a16:creationId xmlns:a16="http://schemas.microsoft.com/office/drawing/2014/main" id="{8C35C20A-ED73-4C23-B77D-9F0244592A25}"/>
              </a:ext>
            </a:extLst>
          </p:cNvPr>
          <p:cNvSpPr/>
          <p:nvPr/>
        </p:nvSpPr>
        <p:spPr>
          <a:xfrm>
            <a:off x="729761" y="2892669"/>
            <a:ext cx="738554" cy="6506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2BCBFD3-9C23-4E0B-B1B1-D8870B53F055}"/>
              </a:ext>
            </a:extLst>
          </p:cNvPr>
          <p:cNvSpPr/>
          <p:nvPr/>
        </p:nvSpPr>
        <p:spPr>
          <a:xfrm>
            <a:off x="729760" y="3842238"/>
            <a:ext cx="738555" cy="6506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062F3806-CAFC-4147-82D4-1AA4B27D3D33}"/>
              </a:ext>
            </a:extLst>
          </p:cNvPr>
          <p:cNvSpPr/>
          <p:nvPr/>
        </p:nvSpPr>
        <p:spPr>
          <a:xfrm>
            <a:off x="6614746" y="2892669"/>
            <a:ext cx="738554" cy="6506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1ACD029-9656-4B0C-83EA-1CBC0A8A62B6}"/>
              </a:ext>
            </a:extLst>
          </p:cNvPr>
          <p:cNvSpPr/>
          <p:nvPr/>
        </p:nvSpPr>
        <p:spPr>
          <a:xfrm>
            <a:off x="6614745" y="3842238"/>
            <a:ext cx="738555" cy="6506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E0D45859-AC20-4FC9-A997-CC6F1004FB86}"/>
              </a:ext>
            </a:extLst>
          </p:cNvPr>
          <p:cNvCxnSpPr>
            <a:stCxn id="3" idx="6"/>
          </p:cNvCxnSpPr>
          <p:nvPr/>
        </p:nvCxnSpPr>
        <p:spPr>
          <a:xfrm>
            <a:off x="1468315" y="3217985"/>
            <a:ext cx="650631" cy="325315"/>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65EED70-9D16-4A10-BF22-049F46AEB0EB}"/>
              </a:ext>
            </a:extLst>
          </p:cNvPr>
          <p:cNvCxnSpPr>
            <a:cxnSpLocks/>
            <a:stCxn id="4" idx="3"/>
          </p:cNvCxnSpPr>
          <p:nvPr/>
        </p:nvCxnSpPr>
        <p:spPr>
          <a:xfrm flipV="1">
            <a:off x="1468315" y="3754315"/>
            <a:ext cx="650631" cy="413239"/>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3CF39E58-A0B7-4C4B-A7E6-315C7904D36E}"/>
              </a:ext>
            </a:extLst>
          </p:cNvPr>
          <p:cNvSpPr/>
          <p:nvPr/>
        </p:nvSpPr>
        <p:spPr>
          <a:xfrm>
            <a:off x="2206870" y="3191607"/>
            <a:ext cx="738554" cy="650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26C9ED3-1C93-4633-B876-2016AB32C520}"/>
              </a:ext>
            </a:extLst>
          </p:cNvPr>
          <p:cNvSpPr/>
          <p:nvPr/>
        </p:nvSpPr>
        <p:spPr>
          <a:xfrm>
            <a:off x="2206869" y="3705957"/>
            <a:ext cx="738555" cy="6506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8A5150D-33A9-48B6-AB8D-9FD1CF5916CD}"/>
              </a:ext>
            </a:extLst>
          </p:cNvPr>
          <p:cNvSpPr/>
          <p:nvPr/>
        </p:nvSpPr>
        <p:spPr>
          <a:xfrm>
            <a:off x="4935416" y="3191607"/>
            <a:ext cx="738554" cy="650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280BF7-12E1-4AE9-AF59-2854899B8A15}"/>
              </a:ext>
            </a:extLst>
          </p:cNvPr>
          <p:cNvSpPr/>
          <p:nvPr/>
        </p:nvSpPr>
        <p:spPr>
          <a:xfrm>
            <a:off x="4935415" y="3705957"/>
            <a:ext cx="738555" cy="6506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2B5CEC7-F36D-4A3E-8B6B-7942FAFA3ECE}"/>
              </a:ext>
            </a:extLst>
          </p:cNvPr>
          <p:cNvSpPr/>
          <p:nvPr/>
        </p:nvSpPr>
        <p:spPr>
          <a:xfrm>
            <a:off x="8294075" y="3286124"/>
            <a:ext cx="738554" cy="6506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EDB5E43-0F1A-4EE9-8F3E-22BB6D2DF150}"/>
              </a:ext>
            </a:extLst>
          </p:cNvPr>
          <p:cNvSpPr/>
          <p:nvPr/>
        </p:nvSpPr>
        <p:spPr>
          <a:xfrm>
            <a:off x="11022621" y="3272934"/>
            <a:ext cx="738554" cy="6506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D42A19FF-0111-4B5A-97B1-C4FE122FD181}"/>
              </a:ext>
            </a:extLst>
          </p:cNvPr>
          <p:cNvSpPr/>
          <p:nvPr/>
        </p:nvSpPr>
        <p:spPr>
          <a:xfrm>
            <a:off x="9658348" y="3286123"/>
            <a:ext cx="738554" cy="650631"/>
          </a:xfrm>
          <a:prstGeom prst="ellipse">
            <a:avLst/>
          </a:prstGeom>
          <a:noFill/>
          <a:ln w="28575">
            <a:solidFill>
              <a:schemeClr val="tx1">
                <a:lumMod val="95000"/>
                <a:lumOff val="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25AE1950-EF7B-443C-A125-EE31F904B77D}"/>
              </a:ext>
            </a:extLst>
          </p:cNvPr>
          <p:cNvCxnSpPr>
            <a:cxnSpLocks/>
            <a:endCxn id="29" idx="2"/>
          </p:cNvCxnSpPr>
          <p:nvPr/>
        </p:nvCxnSpPr>
        <p:spPr>
          <a:xfrm flipV="1">
            <a:off x="9032629" y="3611439"/>
            <a:ext cx="625719" cy="1099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7E60211-748B-4B9E-AC91-C3B4803FE238}"/>
              </a:ext>
            </a:extLst>
          </p:cNvPr>
          <p:cNvCxnSpPr>
            <a:cxnSpLocks/>
            <a:stCxn id="29" idx="6"/>
            <a:endCxn id="28" idx="2"/>
          </p:cNvCxnSpPr>
          <p:nvPr/>
        </p:nvCxnSpPr>
        <p:spPr>
          <a:xfrm flipV="1">
            <a:off x="10396902" y="3598250"/>
            <a:ext cx="625719" cy="13189"/>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ADD74E1A-48B6-4F08-9682-F86E9EF6A69F}"/>
              </a:ext>
            </a:extLst>
          </p:cNvPr>
          <p:cNvSpPr/>
          <p:nvPr/>
        </p:nvSpPr>
        <p:spPr>
          <a:xfrm>
            <a:off x="1084381" y="1932012"/>
            <a:ext cx="10112961" cy="646331"/>
          </a:xfrm>
          <a:prstGeom prst="rect">
            <a:avLst/>
          </a:prstGeom>
        </p:spPr>
        <p:txBody>
          <a:bodyPr wrap="none">
            <a:spAutoFit/>
          </a:bodyPr>
          <a:lstStyle/>
          <a:p>
            <a:pPr algn="ctr"/>
            <a:r>
              <a:rPr lang="en-US" sz="3600" b="1" dirty="0"/>
              <a:t>Merge                               Split                             Blink   </a:t>
            </a:r>
            <a:endParaRPr lang="en-US" sz="3600" dirty="0"/>
          </a:p>
        </p:txBody>
      </p:sp>
    </p:spTree>
    <p:extLst>
      <p:ext uri="{BB962C8B-B14F-4D97-AF65-F5344CB8AC3E}">
        <p14:creationId xmlns:p14="http://schemas.microsoft.com/office/powerpoint/2010/main" val="2983610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607451A3-A9C8-44B6-B37A-AFE3BE80156A}"/>
              </a:ext>
            </a:extLst>
          </p:cNvPr>
          <p:cNvSpPr txBox="1"/>
          <p:nvPr/>
        </p:nvSpPr>
        <p:spPr>
          <a:xfrm>
            <a:off x="2640650" y="257045"/>
            <a:ext cx="7435433" cy="769441"/>
          </a:xfrm>
          <a:prstGeom prst="rect">
            <a:avLst/>
          </a:prstGeom>
          <a:noFill/>
        </p:spPr>
        <p:txBody>
          <a:bodyPr wrap="none" rtlCol="0">
            <a:spAutoFit/>
          </a:bodyPr>
          <a:lstStyle/>
          <a:p>
            <a:r>
              <a:rPr lang="en-US" sz="4400" b="1" dirty="0"/>
              <a:t>Cam Model of Tracking Objects</a:t>
            </a:r>
          </a:p>
        </p:txBody>
      </p:sp>
      <p:sp>
        <p:nvSpPr>
          <p:cNvPr id="10" name="TextBox 9">
            <a:extLst>
              <a:ext uri="{FF2B5EF4-FFF2-40B4-BE49-F238E27FC236}">
                <a16:creationId xmlns:a16="http://schemas.microsoft.com/office/drawing/2014/main" id="{83323448-6673-45D4-A037-93DB2D812D46}"/>
              </a:ext>
            </a:extLst>
          </p:cNvPr>
          <p:cNvSpPr txBox="1"/>
          <p:nvPr/>
        </p:nvSpPr>
        <p:spPr>
          <a:xfrm>
            <a:off x="347870" y="1153973"/>
            <a:ext cx="11499573" cy="3416320"/>
          </a:xfrm>
          <a:prstGeom prst="rect">
            <a:avLst/>
          </a:prstGeom>
          <a:noFill/>
        </p:spPr>
        <p:txBody>
          <a:bodyPr wrap="square" rtlCol="0">
            <a:spAutoFit/>
          </a:bodyPr>
          <a:lstStyle/>
          <a:p>
            <a:r>
              <a:rPr lang="en-US" sz="2400" dirty="0"/>
              <a:t>“Cam” is like a camera that tracks position of object with persistent memory. Cams keeps track of object position, features and unique identification.  In the first frame of the video, each object is assigned a Cam with an ascending ID, starting with zero. In each successive frame, the cam is matched up with the nearest object. If there are more objects than cams, a new cam is created with an ID one greater that the last cam ID. If there are less objects than cams, those extra cams hang around for a few frames and disappear if they get too old, so as not to be erroneously assigned to new objects (the unassigned cams age and “die”). The persistence compensates for when an object </a:t>
            </a:r>
            <a:r>
              <a:rPr lang="en-US" sz="2400" dirty="0" err="1"/>
              <a:t>temporarly</a:t>
            </a:r>
            <a:r>
              <a:rPr lang="en-US" sz="2400" dirty="0"/>
              <a:t> disappears due to detection dropout. </a:t>
            </a:r>
          </a:p>
        </p:txBody>
      </p:sp>
      <p:grpSp>
        <p:nvGrpSpPr>
          <p:cNvPr id="8" name="Group 7">
            <a:extLst>
              <a:ext uri="{FF2B5EF4-FFF2-40B4-BE49-F238E27FC236}">
                <a16:creationId xmlns:a16="http://schemas.microsoft.com/office/drawing/2014/main" id="{9D996A33-9101-9CFB-3102-D8AC160BB361}"/>
              </a:ext>
            </a:extLst>
          </p:cNvPr>
          <p:cNvGrpSpPr/>
          <p:nvPr/>
        </p:nvGrpSpPr>
        <p:grpSpPr>
          <a:xfrm>
            <a:off x="4216497" y="4458268"/>
            <a:ext cx="2406831" cy="2142687"/>
            <a:chOff x="829580" y="2697577"/>
            <a:chExt cx="2406831" cy="2142687"/>
          </a:xfrm>
        </p:grpSpPr>
        <p:sp>
          <p:nvSpPr>
            <p:cNvPr id="5" name="Rectangle 4">
              <a:extLst>
                <a:ext uri="{FF2B5EF4-FFF2-40B4-BE49-F238E27FC236}">
                  <a16:creationId xmlns:a16="http://schemas.microsoft.com/office/drawing/2014/main" id="{7D619AC2-AAF2-4230-87B1-12B07128F25C}"/>
                </a:ext>
              </a:extLst>
            </p:cNvPr>
            <p:cNvSpPr/>
            <p:nvPr/>
          </p:nvSpPr>
          <p:spPr>
            <a:xfrm>
              <a:off x="869946" y="3284134"/>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C4B5FEA1-A70A-4C05-A331-4F842EF46637}"/>
                </a:ext>
              </a:extLst>
            </p:cNvPr>
            <p:cNvSpPr/>
            <p:nvPr/>
          </p:nvSpPr>
          <p:spPr>
            <a:xfrm>
              <a:off x="1254506" y="353196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1E12E92-CAC0-4176-82B9-01100A157C00}"/>
                </a:ext>
              </a:extLst>
            </p:cNvPr>
            <p:cNvSpPr/>
            <p:nvPr/>
          </p:nvSpPr>
          <p:spPr>
            <a:xfrm>
              <a:off x="2029323" y="3531962"/>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4DEC12BD-4EF6-4195-9D3E-3D8093CC7AEE}"/>
                </a:ext>
              </a:extLst>
            </p:cNvPr>
            <p:cNvSpPr/>
            <p:nvPr/>
          </p:nvSpPr>
          <p:spPr>
            <a:xfrm>
              <a:off x="1661854" y="4115925"/>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92E8036-F2A2-4CC8-A8E3-77854484B2A3}"/>
                </a:ext>
              </a:extLst>
            </p:cNvPr>
            <p:cNvSpPr/>
            <p:nvPr/>
          </p:nvSpPr>
          <p:spPr>
            <a:xfrm>
              <a:off x="3028455" y="3407910"/>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7" name="Oval 6">
              <a:extLst>
                <a:ext uri="{FF2B5EF4-FFF2-40B4-BE49-F238E27FC236}">
                  <a16:creationId xmlns:a16="http://schemas.microsoft.com/office/drawing/2014/main" id="{DB6C3F87-516D-4E52-8909-4215D4C8ED54}"/>
                </a:ext>
              </a:extLst>
            </p:cNvPr>
            <p:cNvSpPr/>
            <p:nvPr/>
          </p:nvSpPr>
          <p:spPr>
            <a:xfrm>
              <a:off x="3044127" y="371585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25" name="Oval 24">
              <a:extLst>
                <a:ext uri="{FF2B5EF4-FFF2-40B4-BE49-F238E27FC236}">
                  <a16:creationId xmlns:a16="http://schemas.microsoft.com/office/drawing/2014/main" id="{5E0E8F87-0BFC-4AE9-A985-637D874618B5}"/>
                </a:ext>
              </a:extLst>
            </p:cNvPr>
            <p:cNvSpPr/>
            <p:nvPr/>
          </p:nvSpPr>
          <p:spPr>
            <a:xfrm>
              <a:off x="3052676" y="400041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26" name="Oval 25">
              <a:extLst>
                <a:ext uri="{FF2B5EF4-FFF2-40B4-BE49-F238E27FC236}">
                  <a16:creationId xmlns:a16="http://schemas.microsoft.com/office/drawing/2014/main" id="{FDE47539-7A66-41F9-8A26-0642C49F0974}"/>
                </a:ext>
              </a:extLst>
            </p:cNvPr>
            <p:cNvSpPr/>
            <p:nvPr/>
          </p:nvSpPr>
          <p:spPr>
            <a:xfrm>
              <a:off x="3044840" y="4292400"/>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27" name="Oval 26">
              <a:extLst>
                <a:ext uri="{FF2B5EF4-FFF2-40B4-BE49-F238E27FC236}">
                  <a16:creationId xmlns:a16="http://schemas.microsoft.com/office/drawing/2014/main" id="{C50A5165-5A4D-4965-B3EA-27BC16A4C3BE}"/>
                </a:ext>
              </a:extLst>
            </p:cNvPr>
            <p:cNvSpPr/>
            <p:nvPr/>
          </p:nvSpPr>
          <p:spPr>
            <a:xfrm>
              <a:off x="3032718" y="456943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18" name="TextBox 17">
              <a:extLst>
                <a:ext uri="{FF2B5EF4-FFF2-40B4-BE49-F238E27FC236}">
                  <a16:creationId xmlns:a16="http://schemas.microsoft.com/office/drawing/2014/main" id="{E1C31F13-16FB-4968-8588-92BBF1F7E052}"/>
                </a:ext>
              </a:extLst>
            </p:cNvPr>
            <p:cNvSpPr txBox="1"/>
            <p:nvPr/>
          </p:nvSpPr>
          <p:spPr>
            <a:xfrm>
              <a:off x="869946" y="4470932"/>
              <a:ext cx="776238" cy="369332"/>
            </a:xfrm>
            <a:prstGeom prst="rect">
              <a:avLst/>
            </a:prstGeom>
            <a:noFill/>
          </p:spPr>
          <p:txBody>
            <a:bodyPr wrap="none" rtlCol="0">
              <a:spAutoFit/>
            </a:bodyPr>
            <a:lstStyle/>
            <a:p>
              <a:r>
                <a:rPr lang="en-US" dirty="0"/>
                <a:t>Frame</a:t>
              </a:r>
            </a:p>
          </p:txBody>
        </p:sp>
        <p:sp>
          <p:nvSpPr>
            <p:cNvPr id="19" name="TextBox 18">
              <a:extLst>
                <a:ext uri="{FF2B5EF4-FFF2-40B4-BE49-F238E27FC236}">
                  <a16:creationId xmlns:a16="http://schemas.microsoft.com/office/drawing/2014/main" id="{855DB0C3-02E2-468F-892F-AB477738DD9C}"/>
                </a:ext>
              </a:extLst>
            </p:cNvPr>
            <p:cNvSpPr txBox="1"/>
            <p:nvPr/>
          </p:nvSpPr>
          <p:spPr>
            <a:xfrm>
              <a:off x="829580" y="2714774"/>
              <a:ext cx="1474150" cy="369332"/>
            </a:xfrm>
            <a:prstGeom prst="rect">
              <a:avLst/>
            </a:prstGeom>
            <a:noFill/>
          </p:spPr>
          <p:txBody>
            <a:bodyPr wrap="square" rtlCol="0">
              <a:spAutoFit/>
            </a:bodyPr>
            <a:lstStyle/>
            <a:p>
              <a:r>
                <a:rPr lang="en-US" dirty="0"/>
                <a:t>Object</a:t>
              </a:r>
            </a:p>
          </p:txBody>
        </p:sp>
        <p:sp>
          <p:nvSpPr>
            <p:cNvPr id="20" name="TextBox 19">
              <a:extLst>
                <a:ext uri="{FF2B5EF4-FFF2-40B4-BE49-F238E27FC236}">
                  <a16:creationId xmlns:a16="http://schemas.microsoft.com/office/drawing/2014/main" id="{008F01A9-781A-4212-8060-6F9DBBCB3251}"/>
                </a:ext>
              </a:extLst>
            </p:cNvPr>
            <p:cNvSpPr txBox="1"/>
            <p:nvPr/>
          </p:nvSpPr>
          <p:spPr>
            <a:xfrm>
              <a:off x="2274071" y="2697577"/>
              <a:ext cx="603050" cy="369332"/>
            </a:xfrm>
            <a:prstGeom prst="rect">
              <a:avLst/>
            </a:prstGeom>
            <a:noFill/>
          </p:spPr>
          <p:txBody>
            <a:bodyPr wrap="none" rtlCol="0">
              <a:spAutoFit/>
            </a:bodyPr>
            <a:lstStyle/>
            <a:p>
              <a:r>
                <a:rPr lang="en-US" dirty="0"/>
                <a:t>Cam</a:t>
              </a:r>
            </a:p>
          </p:txBody>
        </p:sp>
        <p:cxnSp>
          <p:nvCxnSpPr>
            <p:cNvPr id="22" name="Straight Arrow Connector 21">
              <a:extLst>
                <a:ext uri="{FF2B5EF4-FFF2-40B4-BE49-F238E27FC236}">
                  <a16:creationId xmlns:a16="http://schemas.microsoft.com/office/drawing/2014/main" id="{D71BCEC6-4F22-4B61-BB9F-981C36B1D374}"/>
                </a:ext>
              </a:extLst>
            </p:cNvPr>
            <p:cNvCxnSpPr>
              <a:cxnSpLocks/>
              <a:endCxn id="6" idx="0"/>
            </p:cNvCxnSpPr>
            <p:nvPr/>
          </p:nvCxnSpPr>
          <p:spPr>
            <a:xfrm>
              <a:off x="2786661" y="2916594"/>
              <a:ext cx="333662" cy="491316"/>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725050FC-3A38-4E51-A85B-411F90DDB68B}"/>
                </a:ext>
              </a:extLst>
            </p:cNvPr>
            <p:cNvCxnSpPr>
              <a:cxnSpLocks/>
              <a:endCxn id="3" idx="1"/>
            </p:cNvCxnSpPr>
            <p:nvPr/>
          </p:nvCxnSpPr>
          <p:spPr>
            <a:xfrm>
              <a:off x="1553983" y="2940632"/>
              <a:ext cx="529155" cy="635133"/>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87819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D619AC2-AAF2-4230-87B1-12B07128F25C}"/>
              </a:ext>
            </a:extLst>
          </p:cNvPr>
          <p:cNvSpPr/>
          <p:nvPr/>
        </p:nvSpPr>
        <p:spPr>
          <a:xfrm>
            <a:off x="298938" y="2060923"/>
            <a:ext cx="2042444" cy="1521151"/>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C4B5FEA1-A70A-4C05-A331-4F842EF46637}"/>
              </a:ext>
            </a:extLst>
          </p:cNvPr>
          <p:cNvSpPr/>
          <p:nvPr/>
        </p:nvSpPr>
        <p:spPr>
          <a:xfrm>
            <a:off x="683498" y="230875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1E12E92-CAC0-4176-82B9-01100A157C00}"/>
              </a:ext>
            </a:extLst>
          </p:cNvPr>
          <p:cNvSpPr/>
          <p:nvPr/>
        </p:nvSpPr>
        <p:spPr>
          <a:xfrm>
            <a:off x="1458315" y="2308751"/>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4DEC12BD-4EF6-4195-9D3E-3D8093CC7AEE}"/>
              </a:ext>
            </a:extLst>
          </p:cNvPr>
          <p:cNvSpPr/>
          <p:nvPr/>
        </p:nvSpPr>
        <p:spPr>
          <a:xfrm>
            <a:off x="1090846" y="2892714"/>
            <a:ext cx="367469" cy="299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92E8036-F2A2-4CC8-A8E3-77854484B2A3}"/>
              </a:ext>
            </a:extLst>
          </p:cNvPr>
          <p:cNvSpPr/>
          <p:nvPr/>
        </p:nvSpPr>
        <p:spPr>
          <a:xfrm>
            <a:off x="2457447" y="218469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7" name="Oval 6">
            <a:extLst>
              <a:ext uri="{FF2B5EF4-FFF2-40B4-BE49-F238E27FC236}">
                <a16:creationId xmlns:a16="http://schemas.microsoft.com/office/drawing/2014/main" id="{DB6C3F87-516D-4E52-8909-4215D4C8ED54}"/>
              </a:ext>
            </a:extLst>
          </p:cNvPr>
          <p:cNvSpPr/>
          <p:nvPr/>
        </p:nvSpPr>
        <p:spPr>
          <a:xfrm>
            <a:off x="2473119" y="2492647"/>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11" name="TextBox 10">
            <a:extLst>
              <a:ext uri="{FF2B5EF4-FFF2-40B4-BE49-F238E27FC236}">
                <a16:creationId xmlns:a16="http://schemas.microsoft.com/office/drawing/2014/main" id="{B8D253F9-27BC-40A1-B2B1-D61A0EE91690}"/>
              </a:ext>
            </a:extLst>
          </p:cNvPr>
          <p:cNvSpPr txBox="1"/>
          <p:nvPr/>
        </p:nvSpPr>
        <p:spPr>
          <a:xfrm>
            <a:off x="746807" y="3699852"/>
            <a:ext cx="1055545" cy="369332"/>
          </a:xfrm>
          <a:prstGeom prst="rect">
            <a:avLst/>
          </a:prstGeom>
          <a:noFill/>
        </p:spPr>
        <p:txBody>
          <a:bodyPr wrap="none" rtlCol="0">
            <a:spAutoFit/>
          </a:bodyPr>
          <a:lstStyle/>
          <a:p>
            <a:r>
              <a:rPr lang="en-US" dirty="0" err="1"/>
              <a:t>nextID</a:t>
            </a:r>
            <a:r>
              <a:rPr lang="en-US" dirty="0"/>
              <a:t>=1</a:t>
            </a:r>
          </a:p>
        </p:txBody>
      </p:sp>
      <p:sp>
        <p:nvSpPr>
          <p:cNvPr id="24" name="TextBox 23">
            <a:extLst>
              <a:ext uri="{FF2B5EF4-FFF2-40B4-BE49-F238E27FC236}">
                <a16:creationId xmlns:a16="http://schemas.microsoft.com/office/drawing/2014/main" id="{1264ACA8-5035-4E9A-8D77-A70FD4C2EE3C}"/>
              </a:ext>
            </a:extLst>
          </p:cNvPr>
          <p:cNvSpPr txBox="1"/>
          <p:nvPr/>
        </p:nvSpPr>
        <p:spPr>
          <a:xfrm>
            <a:off x="3591217" y="1991488"/>
            <a:ext cx="2023311" cy="1200329"/>
          </a:xfrm>
          <a:prstGeom prst="rect">
            <a:avLst/>
          </a:prstGeom>
          <a:noFill/>
        </p:spPr>
        <p:txBody>
          <a:bodyPr wrap="none" rtlCol="0">
            <a:spAutoFit/>
          </a:bodyPr>
          <a:lstStyle/>
          <a:p>
            <a:r>
              <a:rPr lang="en-US" dirty="0"/>
              <a:t>cam[:,ASSIGNED]=0</a:t>
            </a:r>
          </a:p>
          <a:p>
            <a:r>
              <a:rPr lang="en-US" dirty="0"/>
              <a:t>obj[:,ASSIGNED]=0</a:t>
            </a:r>
          </a:p>
          <a:p>
            <a:r>
              <a:rPr lang="en-US" dirty="0"/>
              <a:t>cam[:,ACTIVE]=0</a:t>
            </a:r>
          </a:p>
          <a:p>
            <a:endParaRPr lang="en-US" dirty="0"/>
          </a:p>
        </p:txBody>
      </p:sp>
      <p:sp>
        <p:nvSpPr>
          <p:cNvPr id="25" name="Oval 24">
            <a:extLst>
              <a:ext uri="{FF2B5EF4-FFF2-40B4-BE49-F238E27FC236}">
                <a16:creationId xmlns:a16="http://schemas.microsoft.com/office/drawing/2014/main" id="{5E0E8F87-0BFC-4AE9-A985-637D874618B5}"/>
              </a:ext>
            </a:extLst>
          </p:cNvPr>
          <p:cNvSpPr/>
          <p:nvPr/>
        </p:nvSpPr>
        <p:spPr>
          <a:xfrm>
            <a:off x="2481668" y="277720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26" name="Oval 25">
            <a:extLst>
              <a:ext uri="{FF2B5EF4-FFF2-40B4-BE49-F238E27FC236}">
                <a16:creationId xmlns:a16="http://schemas.microsoft.com/office/drawing/2014/main" id="{FDE47539-7A66-41F9-8A26-0642C49F0974}"/>
              </a:ext>
            </a:extLst>
          </p:cNvPr>
          <p:cNvSpPr/>
          <p:nvPr/>
        </p:nvSpPr>
        <p:spPr>
          <a:xfrm>
            <a:off x="2473832" y="3069189"/>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27" name="Oval 26">
            <a:extLst>
              <a:ext uri="{FF2B5EF4-FFF2-40B4-BE49-F238E27FC236}">
                <a16:creationId xmlns:a16="http://schemas.microsoft.com/office/drawing/2014/main" id="{C50A5165-5A4D-4965-B3EA-27BC16A4C3BE}"/>
              </a:ext>
            </a:extLst>
          </p:cNvPr>
          <p:cNvSpPr/>
          <p:nvPr/>
        </p:nvSpPr>
        <p:spPr>
          <a:xfrm>
            <a:off x="2461710" y="3346228"/>
            <a:ext cx="183735" cy="1808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p>
        </p:txBody>
      </p:sp>
      <p:sp>
        <p:nvSpPr>
          <p:cNvPr id="8" name="TextBox 7">
            <a:extLst>
              <a:ext uri="{FF2B5EF4-FFF2-40B4-BE49-F238E27FC236}">
                <a16:creationId xmlns:a16="http://schemas.microsoft.com/office/drawing/2014/main" id="{3A4933A8-6550-4318-8CCC-62D5873DFB2E}"/>
              </a:ext>
            </a:extLst>
          </p:cNvPr>
          <p:cNvSpPr txBox="1"/>
          <p:nvPr/>
        </p:nvSpPr>
        <p:spPr>
          <a:xfrm>
            <a:off x="3591216" y="2903988"/>
            <a:ext cx="8184889" cy="2031325"/>
          </a:xfrm>
          <a:prstGeom prst="rect">
            <a:avLst/>
          </a:prstGeom>
          <a:noFill/>
        </p:spPr>
        <p:txBody>
          <a:bodyPr wrap="square" rtlCol="0">
            <a:spAutoFit/>
          </a:bodyPr>
          <a:lstStyle/>
          <a:p>
            <a:r>
              <a:rPr lang="en-US" dirty="0"/>
              <a:t>MAX_CAM=20      		# number of cams</a:t>
            </a:r>
          </a:p>
          <a:p>
            <a:r>
              <a:rPr lang="en-US" dirty="0"/>
              <a:t>MAX_DIST= *		# max distance an object can move in a frame	</a:t>
            </a:r>
          </a:p>
          <a:p>
            <a:r>
              <a:rPr lang="en-US" dirty="0"/>
              <a:t>MAX_DELTA_AREA= * 	# max change in object area in a frame</a:t>
            </a:r>
          </a:p>
          <a:p>
            <a:endParaRPr lang="en-US" dirty="0"/>
          </a:p>
          <a:p>
            <a:r>
              <a:rPr lang="en-US" dirty="0"/>
              <a:t>* Must determine empirically by running program and (a) print out and observe reasonable values, (b) plot and observe a histogram or (c) perform a statistical analysis and take the first standard deviation.</a:t>
            </a:r>
          </a:p>
        </p:txBody>
      </p:sp>
      <p:sp>
        <p:nvSpPr>
          <p:cNvPr id="9" name="TextBox 8">
            <a:extLst>
              <a:ext uri="{FF2B5EF4-FFF2-40B4-BE49-F238E27FC236}">
                <a16:creationId xmlns:a16="http://schemas.microsoft.com/office/drawing/2014/main" id="{E34FF59F-840B-4295-8F86-0E7E6D868DE9}"/>
              </a:ext>
            </a:extLst>
          </p:cNvPr>
          <p:cNvSpPr txBox="1"/>
          <p:nvPr/>
        </p:nvSpPr>
        <p:spPr>
          <a:xfrm>
            <a:off x="4188138" y="306780"/>
            <a:ext cx="3809056" cy="707886"/>
          </a:xfrm>
          <a:prstGeom prst="rect">
            <a:avLst/>
          </a:prstGeom>
          <a:noFill/>
        </p:spPr>
        <p:txBody>
          <a:bodyPr wrap="none" rtlCol="0">
            <a:spAutoFit/>
          </a:bodyPr>
          <a:lstStyle/>
          <a:p>
            <a:r>
              <a:rPr lang="en-US" sz="4000" b="1" dirty="0"/>
              <a:t>Initial Conditions</a:t>
            </a:r>
          </a:p>
        </p:txBody>
      </p:sp>
    </p:spTree>
    <p:extLst>
      <p:ext uri="{BB962C8B-B14F-4D97-AF65-F5344CB8AC3E}">
        <p14:creationId xmlns:p14="http://schemas.microsoft.com/office/powerpoint/2010/main" val="38447502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1833</TotalTime>
  <Words>799</Words>
  <Application>Microsoft Office PowerPoint</Application>
  <PresentationFormat>Widescreen</PresentationFormat>
  <Paragraphs>197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Tracking Multiple Objects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Tracking Objects</dc:title>
  <dc:creator>Thomas Zimmerman</dc:creator>
  <cp:lastModifiedBy>Thomas Zimmerman</cp:lastModifiedBy>
  <cp:revision>56</cp:revision>
  <dcterms:created xsi:type="dcterms:W3CDTF">2020-09-21T16:52:21Z</dcterms:created>
  <dcterms:modified xsi:type="dcterms:W3CDTF">2023-10-18T04:29:05Z</dcterms:modified>
</cp:coreProperties>
</file>

<file path=docProps/thumbnail.jpeg>
</file>